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43"/>
  </p:notesMasterIdLst>
  <p:sldIdLst>
    <p:sldId id="295" r:id="rId2"/>
    <p:sldId id="264" r:id="rId3"/>
    <p:sldId id="280" r:id="rId4"/>
    <p:sldId id="258" r:id="rId5"/>
    <p:sldId id="266" r:id="rId6"/>
    <p:sldId id="262" r:id="rId7"/>
    <p:sldId id="298" r:id="rId8"/>
    <p:sldId id="259" r:id="rId9"/>
    <p:sldId id="320" r:id="rId10"/>
    <p:sldId id="267" r:id="rId11"/>
    <p:sldId id="322" r:id="rId12"/>
    <p:sldId id="308" r:id="rId13"/>
    <p:sldId id="269" r:id="rId14"/>
    <p:sldId id="268" r:id="rId15"/>
    <p:sldId id="301" r:id="rId16"/>
    <p:sldId id="279" r:id="rId17"/>
    <p:sldId id="309" r:id="rId18"/>
    <p:sldId id="321" r:id="rId19"/>
    <p:sldId id="310" r:id="rId20"/>
    <p:sldId id="287" r:id="rId21"/>
    <p:sldId id="286" r:id="rId22"/>
    <p:sldId id="311" r:id="rId23"/>
    <p:sldId id="296" r:id="rId24"/>
    <p:sldId id="314" r:id="rId25"/>
    <p:sldId id="315" r:id="rId26"/>
    <p:sldId id="316" r:id="rId27"/>
    <p:sldId id="318" r:id="rId28"/>
    <p:sldId id="270" r:id="rId29"/>
    <p:sldId id="271" r:id="rId30"/>
    <p:sldId id="272" r:id="rId31"/>
    <p:sldId id="297" r:id="rId32"/>
    <p:sldId id="276" r:id="rId33"/>
    <p:sldId id="288" r:id="rId34"/>
    <p:sldId id="300" r:id="rId35"/>
    <p:sldId id="291" r:id="rId36"/>
    <p:sldId id="312" r:id="rId37"/>
    <p:sldId id="278" r:id="rId38"/>
    <p:sldId id="304" r:id="rId39"/>
    <p:sldId id="290" r:id="rId40"/>
    <p:sldId id="305" r:id="rId41"/>
    <p:sldId id="277" r:id="rId42"/>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le Nielsen" initials="HN" lastIdx="14" clrIdx="0">
    <p:extLst>
      <p:ext uri="{19B8F6BF-5375-455C-9EA6-DF929625EA0E}">
        <p15:presenceInfo xmlns:p15="http://schemas.microsoft.com/office/powerpoint/2012/main" userId="S-1-5-21-3570645677-4204480976-143239364-1336" providerId="AD"/>
      </p:ext>
    </p:extLst>
  </p:cmAuthor>
  <p:cmAuthor id="2" name="Mille Vang Hansen" initials="MVH" lastIdx="1" clrIdx="1">
    <p:extLst>
      <p:ext uri="{19B8F6BF-5375-455C-9EA6-DF929625EA0E}">
        <p15:presenceInfo xmlns:p15="http://schemas.microsoft.com/office/powerpoint/2012/main" userId="S-1-5-21-3570645677-4204480976-143239364-16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3943"/>
    <a:srgbClr val="82BD51"/>
    <a:srgbClr val="384D62"/>
    <a:srgbClr val="FCBF28"/>
    <a:srgbClr val="9CB2C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yst layout 2 - Marker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85" autoAdjust="0"/>
    <p:restoredTop sz="92635" autoAdjust="0"/>
  </p:normalViewPr>
  <p:slideViewPr>
    <p:cSldViewPr snapToGrid="0">
      <p:cViewPr varScale="1">
        <p:scale>
          <a:sx n="62" d="100"/>
          <a:sy n="62" d="100"/>
        </p:scale>
        <p:origin x="296" y="44"/>
      </p:cViewPr>
      <p:guideLst/>
    </p:cSldViewPr>
  </p:slideViewPr>
  <p:notesTextViewPr>
    <p:cViewPr>
      <p:scale>
        <a:sx n="100" d="100"/>
        <a:sy n="100" d="100"/>
      </p:scale>
      <p:origin x="0" y="0"/>
    </p:cViewPr>
  </p:notesText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82A6A-4F13-436F-8FDA-5B07289895C9}" type="datetimeFigureOut">
              <a:rPr lang="da-DK" smtClean="0"/>
              <a:t>22-07-2020</a:t>
            </a:fld>
            <a:endParaRPr lang="da-DK" dirty="0"/>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AF718B-DD5B-4C19-A333-3B033272ECC7}" type="slidenum">
              <a:rPr lang="da-DK" smtClean="0"/>
              <a:t>‹nr.›</a:t>
            </a:fld>
            <a:endParaRPr lang="da-DK" dirty="0"/>
          </a:p>
        </p:txBody>
      </p:sp>
    </p:spTree>
    <p:extLst>
      <p:ext uri="{BB962C8B-B14F-4D97-AF65-F5344CB8AC3E}">
        <p14:creationId xmlns:p14="http://schemas.microsoft.com/office/powerpoint/2010/main" val="1021025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arkiv.emu.dk/modul/dialogisk-l%C3%A6sning-0"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lks.dk/fileadmin/user_upload/dokumenter/KS/institutioner/biblioteker/Fokusomraader/Aktivt_medborgerskab/FORSKELLIGE_ENERGIZERS.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Byd velkommen til kurset for Makkerlæsere.</a:t>
            </a:r>
          </a:p>
        </p:txBody>
      </p:sp>
      <p:sp>
        <p:nvSpPr>
          <p:cNvPr id="4" name="Pladsholder til slidenummer 3"/>
          <p:cNvSpPr>
            <a:spLocks noGrp="1"/>
          </p:cNvSpPr>
          <p:nvPr>
            <p:ph type="sldNum" sz="quarter" idx="10"/>
          </p:nvPr>
        </p:nvSpPr>
        <p:spPr/>
        <p:txBody>
          <a:bodyPr/>
          <a:lstStyle/>
          <a:p>
            <a:fld id="{C1AF718B-DD5B-4C19-A333-3B033272ECC7}" type="slidenum">
              <a:rPr lang="da-DK" smtClean="0"/>
              <a:t>1</a:t>
            </a:fld>
            <a:endParaRPr lang="da-DK" dirty="0"/>
          </a:p>
        </p:txBody>
      </p:sp>
    </p:spTree>
    <p:extLst>
      <p:ext uri="{BB962C8B-B14F-4D97-AF65-F5344CB8AC3E}">
        <p14:creationId xmlns:p14="http://schemas.microsoft.com/office/powerpoint/2010/main" val="3789292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Formål: </a:t>
            </a:r>
            <a:r>
              <a:rPr lang="da-DK" sz="1200" kern="1200" dirty="0">
                <a:solidFill>
                  <a:schemeClr val="tx1"/>
                </a:solidFill>
                <a:effectLst/>
                <a:latin typeface="+mn-lt"/>
                <a:ea typeface="+mn-ea"/>
                <a:cs typeface="+mn-cs"/>
              </a:rPr>
              <a:t>At makkerlæserne lærer at vælge en bog, som passer</a:t>
            </a:r>
            <a:r>
              <a:rPr lang="da-DK" sz="1200" kern="1200" baseline="0" dirty="0">
                <a:solidFill>
                  <a:schemeClr val="tx1"/>
                </a:solidFill>
                <a:effectLst/>
                <a:latin typeface="+mn-lt"/>
                <a:ea typeface="+mn-ea"/>
                <a:cs typeface="+mn-cs"/>
              </a:rPr>
              <a:t> barnets interesser og  niveau.</a:t>
            </a:r>
          </a:p>
          <a:p>
            <a:endParaRPr lang="da-DK" sz="1200" kern="1200" baseline="0" dirty="0">
              <a:solidFill>
                <a:schemeClr val="tx1"/>
              </a:solidFill>
              <a:effectLst/>
              <a:latin typeface="+mn-lt"/>
              <a:ea typeface="+mn-ea"/>
              <a:cs typeface="+mn-cs"/>
            </a:endParaRPr>
          </a:p>
          <a:p>
            <a:r>
              <a:rPr lang="da-DK" sz="1200" b="1" kern="1200" baseline="0" dirty="0">
                <a:solidFill>
                  <a:srgbClr val="FF0000"/>
                </a:solidFill>
                <a:effectLst/>
                <a:latin typeface="+mn-lt"/>
                <a:ea typeface="+mn-ea"/>
                <a:cs typeface="+mn-cs"/>
              </a:rPr>
              <a:t>Tid: </a:t>
            </a:r>
            <a:r>
              <a:rPr lang="da-DK" sz="1200" b="0" kern="1200" baseline="0" dirty="0">
                <a:solidFill>
                  <a:srgbClr val="FF0000"/>
                </a:solidFill>
                <a:effectLst/>
                <a:latin typeface="+mn-lt"/>
                <a:ea typeface="+mn-ea"/>
                <a:cs typeface="+mn-cs"/>
              </a:rPr>
              <a:t>ca. 4 minutter</a:t>
            </a:r>
            <a:endParaRPr lang="da-DK" sz="1200" b="1" kern="1200" baseline="0" dirty="0">
              <a:solidFill>
                <a:srgbClr val="FF0000"/>
              </a:solidFill>
              <a:effectLst/>
              <a:latin typeface="+mn-lt"/>
              <a:ea typeface="+mn-ea"/>
              <a:cs typeface="+mn-cs"/>
            </a:endParaRPr>
          </a:p>
          <a:p>
            <a:endParaRPr lang="da-DK"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Fremgangsmåde</a:t>
            </a:r>
            <a:r>
              <a:rPr lang="da-DK" baseline="0" dirty="0"/>
              <a:t>: Underviseren fortæller</a:t>
            </a:r>
            <a:r>
              <a:rPr lang="da-DK" sz="1200" kern="1200" baseline="0" dirty="0">
                <a:solidFill>
                  <a:schemeClr val="tx1"/>
                </a:solidFill>
                <a:effectLst/>
                <a:latin typeface="+mn-lt"/>
                <a:ea typeface="+mn-ea"/>
                <a:cs typeface="+mn-cs"/>
              </a:rPr>
              <a:t>.</a:t>
            </a:r>
            <a:endParaRPr lang="da-DK" sz="1200" kern="1200" dirty="0">
              <a:solidFill>
                <a:schemeClr val="tx1"/>
              </a:solidFill>
              <a:effectLst/>
              <a:latin typeface="+mn-lt"/>
              <a:ea typeface="+mn-ea"/>
              <a:cs typeface="+mn-cs"/>
            </a:endParaRPr>
          </a:p>
          <a:p>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Oplæg:</a:t>
            </a:r>
          </a:p>
          <a:p>
            <a:pPr marL="171450" indent="-171450">
              <a:buFont typeface="Arial" panose="020B0604020202020204" pitchFamily="34" charset="0"/>
              <a:buChar char="•"/>
            </a:pPr>
            <a:r>
              <a:rPr lang="da-DK" sz="1200" b="0" kern="1200" dirty="0">
                <a:solidFill>
                  <a:schemeClr val="tx1"/>
                </a:solidFill>
                <a:effectLst/>
                <a:latin typeface="+mn-lt"/>
                <a:ea typeface="+mn-ea"/>
                <a:cs typeface="+mn-cs"/>
              </a:rPr>
              <a:t>Før</a:t>
            </a:r>
            <a:r>
              <a:rPr lang="da-DK" sz="1200" b="0" kern="1200" baseline="0" dirty="0">
                <a:solidFill>
                  <a:schemeClr val="tx1"/>
                </a:solidFill>
                <a:effectLst/>
                <a:latin typeface="+mn-lt"/>
                <a:ea typeface="+mn-ea"/>
                <a:cs typeface="+mn-cs"/>
              </a:rPr>
              <a:t> de kan læse, skal de finde den rigtige bog - både ift. interesse og sværhedsgrad.</a:t>
            </a:r>
          </a:p>
          <a:p>
            <a:pPr marL="171450" indent="-171450">
              <a:buFont typeface="Arial" panose="020B0604020202020204" pitchFamily="34" charset="0"/>
              <a:buChar char="•"/>
            </a:pPr>
            <a:endParaRPr lang="da-DK"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baseline="0" dirty="0">
                <a:solidFill>
                  <a:schemeClr val="tx1"/>
                </a:solidFill>
                <a:effectLst/>
                <a:latin typeface="+mn-lt"/>
                <a:ea typeface="+mn-ea"/>
                <a:cs typeface="+mn-cs"/>
              </a:rPr>
              <a:t>Det er sjovere at læse om noget den lille makker interesserer sig for -&gt; Større motivation</a:t>
            </a:r>
            <a:br>
              <a:rPr lang="da-DK" sz="1200" kern="1200" baseline="0" dirty="0">
                <a:solidFill>
                  <a:schemeClr val="tx1"/>
                </a:solidFill>
                <a:effectLst/>
                <a:latin typeface="+mn-lt"/>
                <a:ea typeface="+mn-ea"/>
                <a:cs typeface="+mn-cs"/>
              </a:rPr>
            </a:br>
            <a:r>
              <a:rPr lang="da-DK" sz="1200" b="0" kern="1200" baseline="0" dirty="0">
                <a:solidFill>
                  <a:schemeClr val="tx1"/>
                </a:solidFill>
                <a:effectLst/>
                <a:latin typeface="+mn-lt"/>
                <a:ea typeface="+mn-ea"/>
                <a:cs typeface="+mn-cs"/>
              </a:rPr>
              <a:t>Er han/hun interesseret i dyr, eventyr, biler, fisketure eller noget helt andet?</a:t>
            </a:r>
            <a:endParaRPr lang="da-DK" b="0" dirty="0"/>
          </a:p>
          <a:p>
            <a:pPr marL="628650" lvl="1" indent="-171450">
              <a:buFont typeface="Arial" panose="020B0604020202020204" pitchFamily="34" charset="0"/>
              <a:buChar char="•"/>
            </a:pPr>
            <a:r>
              <a:rPr lang="da-DK" sz="1200" kern="1200" baseline="0" dirty="0">
                <a:solidFill>
                  <a:schemeClr val="tx1"/>
                </a:solidFill>
                <a:effectLst/>
                <a:latin typeface="+mn-lt"/>
                <a:ea typeface="+mn-ea"/>
                <a:cs typeface="+mn-cs"/>
              </a:rPr>
              <a:t>Bliv inspireret af hvad din makker fortæller i præsentationen den første gang</a:t>
            </a:r>
          </a:p>
          <a:p>
            <a:pPr marL="628650" lvl="1" indent="-171450">
              <a:buFont typeface="Arial" panose="020B0604020202020204" pitchFamily="34" charset="0"/>
              <a:buChar char="•"/>
            </a:pPr>
            <a:r>
              <a:rPr lang="da-DK" sz="1200" kern="1200" baseline="0" dirty="0">
                <a:solidFill>
                  <a:schemeClr val="tx1"/>
                </a:solidFill>
                <a:effectLst/>
                <a:latin typeface="+mn-lt"/>
                <a:ea typeface="+mn-ea"/>
                <a:cs typeface="+mn-cs"/>
              </a:rPr>
              <a:t>Kig på nogle forskellige bøger hvad synes din makker lyder spændende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b="0" kern="1200" baseline="0" dirty="0">
                <a:solidFill>
                  <a:schemeClr val="tx1"/>
                </a:solidFill>
                <a:effectLst/>
                <a:latin typeface="+mn-lt"/>
                <a:ea typeface="+mn-ea"/>
                <a:cs typeface="+mn-cs"/>
              </a:rPr>
              <a:t>Er I på et bibliotek, så gå en inspirationstur</a:t>
            </a:r>
          </a:p>
          <a:p>
            <a:pPr marL="457200" lvl="1" indent="0">
              <a:buFont typeface="Arial" panose="020B0604020202020204" pitchFamily="34" charset="0"/>
              <a:buNone/>
            </a:pPr>
            <a:endParaRPr lang="da-DK" sz="120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da-DK" sz="1200" kern="1200" baseline="0" dirty="0">
                <a:solidFill>
                  <a:schemeClr val="tx1"/>
                </a:solidFill>
                <a:effectLst/>
                <a:latin typeface="+mn-lt"/>
                <a:ea typeface="+mn-ea"/>
                <a:cs typeface="+mn-cs"/>
              </a:rPr>
              <a:t>Hellere for let end for svær</a:t>
            </a:r>
          </a:p>
          <a:p>
            <a:pPr marL="628650" lvl="1" indent="-171450">
              <a:buFont typeface="Arial" panose="020B0604020202020204" pitchFamily="34" charset="0"/>
              <a:buChar char="•"/>
            </a:pPr>
            <a:r>
              <a:rPr lang="da-DK" sz="1200" kern="1200" baseline="0" dirty="0">
                <a:solidFill>
                  <a:schemeClr val="tx1"/>
                </a:solidFill>
                <a:effectLst/>
                <a:latin typeface="+mn-lt"/>
                <a:ea typeface="+mn-ea"/>
                <a:cs typeface="+mn-cs"/>
              </a:rPr>
              <a:t>Det giver den bedste læring. </a:t>
            </a:r>
          </a:p>
          <a:p>
            <a:pPr marL="628650" lvl="1" indent="-171450">
              <a:buFont typeface="Arial" panose="020B0604020202020204" pitchFamily="34" charset="0"/>
              <a:buChar char="•"/>
            </a:pPr>
            <a:r>
              <a:rPr lang="da-DK" sz="1200" b="0" kern="1200" baseline="0" dirty="0">
                <a:solidFill>
                  <a:schemeClr val="tx1"/>
                </a:solidFill>
                <a:effectLst/>
                <a:latin typeface="+mn-lt"/>
                <a:ea typeface="+mn-ea"/>
                <a:cs typeface="+mn-cs"/>
              </a:rPr>
              <a:t>Det er vigtigt med succesoplevelser, når man skal lære noget nyt!</a:t>
            </a:r>
          </a:p>
          <a:p>
            <a:pPr marL="628650" lvl="1" indent="-171450">
              <a:buFont typeface="Arial" panose="020B0604020202020204" pitchFamily="34" charset="0"/>
              <a:buChar char="•"/>
            </a:pPr>
            <a:endParaRPr lang="da-DK" sz="1200" b="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da-DK" sz="1200" b="0" kern="1200" baseline="0" dirty="0">
                <a:solidFill>
                  <a:schemeClr val="tx1"/>
                </a:solidFill>
                <a:effectLst/>
                <a:latin typeface="+mn-lt"/>
                <a:ea typeface="+mn-ea"/>
                <a:cs typeface="+mn-cs"/>
              </a:rPr>
              <a:t>Hvis det er svært for den lille makker at skulle opgive at læse en spændende bog fordi den viser sig at være for svær, kan det være en god idé at tale om at bogen jo blot er for svær </a:t>
            </a:r>
            <a:r>
              <a:rPr lang="da-DK" sz="1200" b="0" u="sng" kern="1200" baseline="0" dirty="0">
                <a:solidFill>
                  <a:schemeClr val="tx1"/>
                </a:solidFill>
                <a:effectLst/>
                <a:latin typeface="+mn-lt"/>
                <a:ea typeface="+mn-ea"/>
                <a:cs typeface="+mn-cs"/>
              </a:rPr>
              <a:t>lige nu</a:t>
            </a:r>
            <a:r>
              <a:rPr lang="da-DK" sz="1200" b="0" kern="1200" baseline="0" dirty="0">
                <a:solidFill>
                  <a:schemeClr val="tx1"/>
                </a:solidFill>
                <a:effectLst/>
                <a:latin typeface="+mn-lt"/>
                <a:ea typeface="+mn-ea"/>
                <a:cs typeface="+mn-cs"/>
              </a:rPr>
              <a:t>, men at det ændrer sig. Når de har trænet noget mere, vil de kunne læse den. </a:t>
            </a:r>
          </a:p>
          <a:p>
            <a:pPr marL="171450" lvl="0" indent="-171450">
              <a:buFont typeface="Arial" panose="020B0604020202020204" pitchFamily="34" charset="0"/>
              <a:buChar char="•"/>
            </a:pPr>
            <a:endParaRPr lang="da-DK" sz="1200" b="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da-DK" sz="1200" b="0" kern="1200" baseline="0" dirty="0">
                <a:solidFill>
                  <a:schemeClr val="tx1"/>
                </a:solidFill>
                <a:effectLst/>
                <a:latin typeface="+mn-lt"/>
                <a:ea typeface="+mn-ea"/>
                <a:cs typeface="+mn-cs"/>
              </a:rPr>
              <a:t>Er det svært at vurdere sværhedsgraden ud fra at bladre bogen igennem og kigge på teksten, så brug femfingertesten (se næste slide). Femfingertesten kan også bruges til at hjælpe den lille makker med at se, at det er i gang med at læse en for svær bog.</a:t>
            </a:r>
          </a:p>
          <a:p>
            <a:pPr marL="171450" lvl="0" indent="-171450">
              <a:buFont typeface="Arial" panose="020B0604020202020204" pitchFamily="34" charset="0"/>
              <a:buChar char="•"/>
            </a:pPr>
            <a:endParaRPr lang="da-DK" sz="1200" b="0" kern="1200" baseline="0" dirty="0">
              <a:solidFill>
                <a:schemeClr val="tx1"/>
              </a:solidFill>
              <a:effectLst/>
              <a:latin typeface="+mn-lt"/>
              <a:ea typeface="+mn-ea"/>
              <a:cs typeface="+mn-cs"/>
            </a:endParaRPr>
          </a:p>
          <a:p>
            <a:pPr marL="171450" lvl="0" indent="-171450">
              <a:buFont typeface="Arial" panose="020B0604020202020204" pitchFamily="34" charset="0"/>
              <a:buChar char="•"/>
            </a:pPr>
            <a:r>
              <a:rPr lang="da-DK" sz="1200" b="0" kern="1200" baseline="0" dirty="0">
                <a:solidFill>
                  <a:schemeClr val="tx1"/>
                </a:solidFill>
                <a:effectLst/>
                <a:latin typeface="+mn-lt"/>
                <a:ea typeface="+mn-ea"/>
                <a:cs typeface="+mn-cs"/>
              </a:rPr>
              <a:t>Fortæl evt. noget om hvordan de får bøger, og om de kommer til at ligge i kasser der er opdelt efter sværhedsgrad.</a:t>
            </a:r>
          </a:p>
        </p:txBody>
      </p:sp>
      <p:sp>
        <p:nvSpPr>
          <p:cNvPr id="4" name="Pladsholder til slidenummer 3"/>
          <p:cNvSpPr>
            <a:spLocks noGrp="1"/>
          </p:cNvSpPr>
          <p:nvPr>
            <p:ph type="sldNum" sz="quarter" idx="10"/>
          </p:nvPr>
        </p:nvSpPr>
        <p:spPr/>
        <p:txBody>
          <a:bodyPr/>
          <a:lstStyle/>
          <a:p>
            <a:fld id="{C1AF718B-DD5B-4C19-A333-3B033272ECC7}" type="slidenum">
              <a:rPr lang="da-DK" smtClean="0"/>
              <a:t>10</a:t>
            </a:fld>
            <a:endParaRPr lang="da-DK" dirty="0"/>
          </a:p>
        </p:txBody>
      </p:sp>
    </p:spTree>
    <p:extLst>
      <p:ext uri="{BB962C8B-B14F-4D97-AF65-F5344CB8AC3E}">
        <p14:creationId xmlns:p14="http://schemas.microsoft.com/office/powerpoint/2010/main" val="1616675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Formål: </a:t>
            </a:r>
            <a:r>
              <a:rPr lang="da-DK" sz="1200" kern="1200" dirty="0">
                <a:solidFill>
                  <a:schemeClr val="tx1"/>
                </a:solidFill>
                <a:effectLst/>
                <a:latin typeface="+mn-lt"/>
                <a:ea typeface="+mn-ea"/>
                <a:cs typeface="+mn-cs"/>
              </a:rPr>
              <a:t>At makkerlæserne lærer Femfinger-testen at kende og bliver i stand til at vælge en bog, som passer</a:t>
            </a:r>
            <a:r>
              <a:rPr lang="da-DK" sz="1200" kern="1200" baseline="0" dirty="0">
                <a:solidFill>
                  <a:schemeClr val="tx1"/>
                </a:solidFill>
                <a:effectLst/>
                <a:latin typeface="+mn-lt"/>
                <a:ea typeface="+mn-ea"/>
                <a:cs typeface="+mn-cs"/>
              </a:rPr>
              <a:t> barnets niveau.</a:t>
            </a:r>
          </a:p>
          <a:p>
            <a:endParaRPr lang="da-DK" sz="1200" kern="1200" baseline="0" dirty="0">
              <a:solidFill>
                <a:schemeClr val="tx1"/>
              </a:solidFill>
              <a:effectLst/>
              <a:latin typeface="+mn-lt"/>
              <a:ea typeface="+mn-ea"/>
              <a:cs typeface="+mn-cs"/>
            </a:endParaRPr>
          </a:p>
          <a:p>
            <a:r>
              <a:rPr lang="da-DK" sz="1200" b="1" kern="1200" baseline="0" dirty="0">
                <a:solidFill>
                  <a:schemeClr val="tx1"/>
                </a:solidFill>
                <a:effectLst/>
                <a:latin typeface="+mn-lt"/>
                <a:ea typeface="+mn-ea"/>
                <a:cs typeface="+mn-cs"/>
              </a:rPr>
              <a:t>Tid: </a:t>
            </a:r>
            <a:r>
              <a:rPr lang="da-DK" sz="1200" b="0" kern="1200" baseline="0" dirty="0">
                <a:solidFill>
                  <a:schemeClr val="tx1"/>
                </a:solidFill>
                <a:effectLst/>
                <a:latin typeface="+mn-lt"/>
                <a:ea typeface="+mn-ea"/>
                <a:cs typeface="+mn-cs"/>
              </a:rPr>
              <a:t>ca. 3 minutter</a:t>
            </a:r>
            <a:endParaRPr lang="da-DK" sz="1200" b="1" kern="1200" baseline="0" dirty="0">
              <a:solidFill>
                <a:schemeClr val="tx1"/>
              </a:solidFill>
              <a:effectLst/>
              <a:latin typeface="+mn-lt"/>
              <a:ea typeface="+mn-ea"/>
              <a:cs typeface="+mn-cs"/>
            </a:endParaRPr>
          </a:p>
          <a:p>
            <a:endParaRPr lang="da-DK"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Fremgangsmåde</a:t>
            </a:r>
            <a:r>
              <a:rPr lang="da-DK" baseline="0" dirty="0"/>
              <a:t>: Underviseren forklarer metoden, og der er mulighed for, at deltagerne kan stille spørgsmål undervejs. </a:t>
            </a:r>
            <a:r>
              <a:rPr lang="da-DK" sz="1200" kern="1200" baseline="0" dirty="0">
                <a:solidFill>
                  <a:schemeClr val="tx1"/>
                </a:solidFill>
                <a:effectLst/>
                <a:latin typeface="+mn-lt"/>
                <a:ea typeface="+mn-ea"/>
                <a:cs typeface="+mn-cs"/>
              </a:rPr>
              <a:t>Giv også gerne et eksempel, hvor du bruger metoden.</a:t>
            </a:r>
            <a:endParaRPr lang="da-DK" sz="1200" kern="1200" dirty="0">
              <a:solidFill>
                <a:schemeClr val="tx1"/>
              </a:solidFill>
              <a:effectLst/>
              <a:latin typeface="+mn-lt"/>
              <a:ea typeface="+mn-ea"/>
              <a:cs typeface="+mn-cs"/>
            </a:endParaRPr>
          </a:p>
          <a:p>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Oplæg: </a:t>
            </a:r>
          </a:p>
          <a:p>
            <a:r>
              <a:rPr lang="da-DK" sz="1200" kern="1200" baseline="0" dirty="0">
                <a:solidFill>
                  <a:schemeClr val="tx1"/>
                </a:solidFill>
                <a:effectLst/>
                <a:latin typeface="+mn-lt"/>
                <a:ea typeface="+mn-ea"/>
                <a:cs typeface="+mn-cs"/>
              </a:rPr>
              <a:t>Metoden: makkerparrene vælger en bog, som de gerne vil læse. </a:t>
            </a:r>
            <a:br>
              <a:rPr lang="da-DK" sz="1200" kern="1200" baseline="0" dirty="0">
                <a:solidFill>
                  <a:schemeClr val="tx1"/>
                </a:solidFill>
                <a:effectLst/>
                <a:latin typeface="+mn-lt"/>
                <a:ea typeface="+mn-ea"/>
                <a:cs typeface="+mn-cs"/>
              </a:rPr>
            </a:br>
            <a:r>
              <a:rPr lang="da-DK" sz="1200" kern="1200" baseline="0" dirty="0">
                <a:solidFill>
                  <a:schemeClr val="tx1"/>
                </a:solidFill>
                <a:effectLst/>
                <a:latin typeface="+mn-lt"/>
                <a:ea typeface="+mn-ea"/>
                <a:cs typeface="+mn-cs"/>
              </a:rPr>
              <a:t>De slår op på en tilfældig side, og den lille makkerlæser læser siden højt. </a:t>
            </a:r>
          </a:p>
          <a:p>
            <a:r>
              <a:rPr lang="da-DK" sz="1200" kern="1200" baseline="0" dirty="0">
                <a:solidFill>
                  <a:schemeClr val="tx1"/>
                </a:solidFill>
                <a:effectLst/>
                <a:latin typeface="+mn-lt"/>
                <a:ea typeface="+mn-ea"/>
                <a:cs typeface="+mn-cs"/>
              </a:rPr>
              <a:t>For hvert ord den lille makkerlæser ikke kender/har svært ved at læse, skal de række en finger op. Når de har læst siden færdig, skal de helst ikke have mere end 2-3 fingre oppe – dvs. at der max må være 2-3 svære ord på siden. </a:t>
            </a:r>
          </a:p>
          <a:p>
            <a:endParaRPr lang="da-DK" sz="1200" kern="1200" baseline="0" dirty="0">
              <a:solidFill>
                <a:schemeClr val="tx1"/>
              </a:solidFill>
              <a:effectLst/>
              <a:latin typeface="+mn-lt"/>
              <a:ea typeface="+mn-ea"/>
              <a:cs typeface="+mn-cs"/>
            </a:endParaRPr>
          </a:p>
          <a:p>
            <a:r>
              <a:rPr lang="da-DK" sz="1200" kern="1200" baseline="0" dirty="0">
                <a:solidFill>
                  <a:schemeClr val="tx1"/>
                </a:solidFill>
                <a:effectLst/>
                <a:latin typeface="+mn-lt"/>
                <a:ea typeface="+mn-ea"/>
                <a:cs typeface="+mn-cs"/>
              </a:rPr>
              <a:t>1 finger = for let. </a:t>
            </a:r>
          </a:p>
          <a:p>
            <a:r>
              <a:rPr lang="da-DK" sz="1200" kern="1200" baseline="0" dirty="0">
                <a:solidFill>
                  <a:schemeClr val="tx1"/>
                </a:solidFill>
                <a:effectLst/>
                <a:latin typeface="+mn-lt"/>
                <a:ea typeface="+mn-ea"/>
                <a:cs typeface="+mn-cs"/>
              </a:rPr>
              <a:t>2-3 fingre = tilpas. </a:t>
            </a:r>
          </a:p>
          <a:p>
            <a:r>
              <a:rPr lang="da-DK" sz="1200" kern="1200" baseline="0" dirty="0">
                <a:solidFill>
                  <a:schemeClr val="tx1"/>
                </a:solidFill>
                <a:effectLst/>
                <a:latin typeface="+mn-lt"/>
                <a:ea typeface="+mn-ea"/>
                <a:cs typeface="+mn-cs"/>
              </a:rPr>
              <a:t>4-5 fingre = for svær. </a:t>
            </a:r>
          </a:p>
        </p:txBody>
      </p:sp>
      <p:sp>
        <p:nvSpPr>
          <p:cNvPr id="4" name="Pladsholder til slidenummer 3"/>
          <p:cNvSpPr>
            <a:spLocks noGrp="1"/>
          </p:cNvSpPr>
          <p:nvPr>
            <p:ph type="sldNum" sz="quarter" idx="10"/>
          </p:nvPr>
        </p:nvSpPr>
        <p:spPr/>
        <p:txBody>
          <a:bodyPr/>
          <a:lstStyle/>
          <a:p>
            <a:fld id="{C1AF718B-DD5B-4C19-A333-3B033272ECC7}" type="slidenum">
              <a:rPr lang="da-DK" smtClean="0"/>
              <a:t>11</a:t>
            </a:fld>
            <a:endParaRPr lang="da-DK" dirty="0"/>
          </a:p>
        </p:txBody>
      </p:sp>
    </p:spTree>
    <p:extLst>
      <p:ext uri="{BB962C8B-B14F-4D97-AF65-F5344CB8AC3E}">
        <p14:creationId xmlns:p14="http://schemas.microsoft.com/office/powerpoint/2010/main" val="1805804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a:t>
            </a:r>
            <a:r>
              <a:rPr lang="da-DK" dirty="0"/>
              <a:t>: At de unge prøver at bruge femfinger-testen.</a:t>
            </a:r>
          </a:p>
          <a:p>
            <a:endParaRPr lang="da-DK" dirty="0"/>
          </a:p>
          <a:p>
            <a:r>
              <a:rPr lang="da-DK" b="1" baseline="0" dirty="0"/>
              <a:t>Tid: </a:t>
            </a:r>
            <a:r>
              <a:rPr lang="da-DK" b="0" baseline="0" dirty="0"/>
              <a:t>ca. 10 min.</a:t>
            </a:r>
            <a:endParaRPr lang="da-DK" b="1" baseline="0" dirty="0"/>
          </a:p>
          <a:p>
            <a:endParaRPr lang="da-DK" b="1" baseline="0" dirty="0"/>
          </a:p>
          <a:p>
            <a:r>
              <a:rPr lang="da-DK" b="1" baseline="0" dirty="0"/>
              <a:t>Fremgangsmåde</a:t>
            </a:r>
            <a:r>
              <a:rPr lang="da-DK" dirty="0"/>
              <a:t>: Forklar rammen for øvelsen, sæt de unge i gang og hold styr på tiden.</a:t>
            </a:r>
          </a:p>
          <a:p>
            <a:endParaRPr lang="da-DK" dirty="0"/>
          </a:p>
          <a:p>
            <a:r>
              <a:rPr lang="da-DK" b="1" dirty="0"/>
              <a:t>Oplæg/øvelse</a:t>
            </a:r>
            <a:r>
              <a:rPr lang="da-DK" dirty="0"/>
              <a:t>: </a:t>
            </a:r>
          </a:p>
          <a:p>
            <a:pPr marL="171450" indent="-171450">
              <a:buFont typeface="Arial" panose="020B0604020202020204" pitchFamily="34" charset="0"/>
              <a:buChar char="•"/>
            </a:pPr>
            <a:r>
              <a:rPr lang="da-DK" dirty="0"/>
              <a:t>Hvis nødvendigt så beskriv metoden endnu en gang, før de unge sættes i gang.  </a:t>
            </a:r>
          </a:p>
          <a:p>
            <a:pPr marL="171450" indent="-171450">
              <a:buFont typeface="Arial" panose="020B0604020202020204" pitchFamily="34" charset="0"/>
              <a:buChar char="•"/>
            </a:pPr>
            <a:r>
              <a:rPr lang="da-DK" dirty="0"/>
              <a:t>De går sammen to-og-to </a:t>
            </a:r>
          </a:p>
          <a:p>
            <a:pPr marL="171450" indent="-171450">
              <a:buFont typeface="Arial" panose="020B0604020202020204" pitchFamily="34" charset="0"/>
              <a:buChar char="•"/>
            </a:pPr>
            <a:r>
              <a:rPr lang="da-DK" dirty="0"/>
              <a:t>De har 10 minutter, hvor de skiftes til at spille stor og lille, dvs. 5 minutter i hver rolle.</a:t>
            </a:r>
          </a:p>
        </p:txBody>
      </p:sp>
      <p:sp>
        <p:nvSpPr>
          <p:cNvPr id="4" name="Pladsholder til slidenummer 3"/>
          <p:cNvSpPr>
            <a:spLocks noGrp="1"/>
          </p:cNvSpPr>
          <p:nvPr>
            <p:ph type="sldNum" sz="quarter" idx="5"/>
          </p:nvPr>
        </p:nvSpPr>
        <p:spPr/>
        <p:txBody>
          <a:bodyPr/>
          <a:lstStyle/>
          <a:p>
            <a:fld id="{C1AF718B-DD5B-4C19-A333-3B033272ECC7}" type="slidenum">
              <a:rPr lang="da-DK" smtClean="0"/>
              <a:t>12</a:t>
            </a:fld>
            <a:endParaRPr lang="da-DK" dirty="0"/>
          </a:p>
        </p:txBody>
      </p:sp>
    </p:spTree>
    <p:extLst>
      <p:ext uri="{BB962C8B-B14F-4D97-AF65-F5344CB8AC3E}">
        <p14:creationId xmlns:p14="http://schemas.microsoft.com/office/powerpoint/2010/main" val="3125046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Formål: </a:t>
            </a:r>
            <a:r>
              <a:rPr lang="da-DK" sz="1200" b="0" kern="1200" dirty="0">
                <a:solidFill>
                  <a:schemeClr val="tx1"/>
                </a:solidFill>
                <a:effectLst/>
                <a:latin typeface="+mn-lt"/>
                <a:ea typeface="+mn-ea"/>
                <a:cs typeface="+mn-cs"/>
              </a:rPr>
              <a:t>Makkerlæserne skal</a:t>
            </a:r>
            <a:r>
              <a:rPr lang="da-DK" sz="1200" b="0" kern="1200" baseline="0" dirty="0">
                <a:solidFill>
                  <a:schemeClr val="tx1"/>
                </a:solidFill>
                <a:effectLst/>
                <a:latin typeface="+mn-lt"/>
                <a:ea typeface="+mn-ea"/>
                <a:cs typeface="+mn-cs"/>
              </a:rPr>
              <a:t> lære ”Lyt og Læs” metoden at kende</a:t>
            </a:r>
          </a:p>
          <a:p>
            <a:endParaRPr lang="da-DK" sz="1200" b="0" kern="1200" baseline="0" dirty="0">
              <a:solidFill>
                <a:schemeClr val="tx1"/>
              </a:solidFill>
              <a:effectLst/>
              <a:latin typeface="+mn-lt"/>
              <a:ea typeface="+mn-ea"/>
              <a:cs typeface="+mn-cs"/>
            </a:endParaRPr>
          </a:p>
          <a:p>
            <a:r>
              <a:rPr lang="da-DK" sz="1200" b="1" kern="1200" baseline="0" dirty="0">
                <a:solidFill>
                  <a:schemeClr val="tx1"/>
                </a:solidFill>
                <a:effectLst/>
                <a:latin typeface="+mn-lt"/>
                <a:ea typeface="+mn-ea"/>
                <a:cs typeface="+mn-cs"/>
              </a:rPr>
              <a:t>Tid: </a:t>
            </a:r>
            <a:r>
              <a:rPr lang="da-DK" sz="1200" b="0" kern="1200" baseline="0" dirty="0">
                <a:solidFill>
                  <a:schemeClr val="tx1"/>
                </a:solidFill>
                <a:effectLst/>
                <a:latin typeface="+mn-lt"/>
                <a:ea typeface="+mn-ea"/>
                <a:cs typeface="+mn-cs"/>
              </a:rPr>
              <a:t>ca. 4 min</a:t>
            </a:r>
            <a:endParaRPr lang="da-DK" sz="1200" b="1" kern="1200" dirty="0">
              <a:solidFill>
                <a:schemeClr val="tx1"/>
              </a:solidFill>
              <a:effectLst/>
              <a:latin typeface="+mn-lt"/>
              <a:ea typeface="+mn-ea"/>
              <a:cs typeface="+mn-cs"/>
            </a:endParaRP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Fremgangsmåde</a:t>
            </a:r>
            <a:r>
              <a:rPr lang="da-DK" b="1" dirty="0"/>
              <a:t>: </a:t>
            </a:r>
            <a:r>
              <a:rPr lang="da-DK" baseline="0" dirty="0"/>
              <a:t>Underviseren forklarer metoden. Deltagerne kan stille spørgsmål undervejs.</a:t>
            </a:r>
          </a:p>
          <a:p>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Oplæg:</a:t>
            </a:r>
            <a:r>
              <a:rPr lang="da-DK" b="1"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0" baseline="0" dirty="0"/>
              <a:t>Fortæl deltagerne at de bliver præsenteret for tre forskellige læsemetoder, som de skal prøve af til sidst - det her er den første.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b="0" kern="1200" dirty="0">
                <a:solidFill>
                  <a:schemeClr val="tx1"/>
                </a:solidFill>
                <a:effectLst/>
                <a:latin typeface="+mn-lt"/>
                <a:ea typeface="+mn-ea"/>
                <a:cs typeface="+mn-cs"/>
              </a:rPr>
              <a:t>Beskriv metoden</a:t>
            </a:r>
          </a:p>
          <a:p>
            <a:pPr marL="171450" indent="-171450">
              <a:buFont typeface="Arial" panose="020B0604020202020204" pitchFamily="34" charset="0"/>
              <a:buChar char="•"/>
            </a:pPr>
            <a:r>
              <a:rPr lang="da-DK" dirty="0"/>
              <a:t>Fortæl at ”Lyt og læs” er god, hvis barnet har</a:t>
            </a:r>
            <a:r>
              <a:rPr lang="da-DK" baseline="0" dirty="0"/>
              <a:t> mod på at læse højt selv.</a:t>
            </a:r>
          </a:p>
        </p:txBody>
      </p:sp>
      <p:sp>
        <p:nvSpPr>
          <p:cNvPr id="4" name="Pladsholder til slidenummer 3"/>
          <p:cNvSpPr>
            <a:spLocks noGrp="1"/>
          </p:cNvSpPr>
          <p:nvPr>
            <p:ph type="sldNum" sz="quarter" idx="10"/>
          </p:nvPr>
        </p:nvSpPr>
        <p:spPr/>
        <p:txBody>
          <a:bodyPr/>
          <a:lstStyle/>
          <a:p>
            <a:fld id="{C1AF718B-DD5B-4C19-A333-3B033272ECC7}" type="slidenum">
              <a:rPr lang="da-DK" smtClean="0"/>
              <a:t>13</a:t>
            </a:fld>
            <a:endParaRPr lang="da-DK" dirty="0"/>
          </a:p>
        </p:txBody>
      </p:sp>
    </p:spTree>
    <p:extLst>
      <p:ext uri="{BB962C8B-B14F-4D97-AF65-F5344CB8AC3E}">
        <p14:creationId xmlns:p14="http://schemas.microsoft.com/office/powerpoint/2010/main" val="3328379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Formål: </a:t>
            </a:r>
            <a:r>
              <a:rPr lang="da-DK" sz="1200" b="0" kern="1200" dirty="0">
                <a:solidFill>
                  <a:schemeClr val="tx1"/>
                </a:solidFill>
                <a:effectLst/>
                <a:latin typeface="+mn-lt"/>
                <a:ea typeface="+mn-ea"/>
                <a:cs typeface="+mn-cs"/>
              </a:rPr>
              <a:t>Makkerlæserne skal</a:t>
            </a:r>
            <a:r>
              <a:rPr lang="da-DK" sz="1200" b="0" kern="1200" baseline="0" dirty="0">
                <a:solidFill>
                  <a:schemeClr val="tx1"/>
                </a:solidFill>
                <a:effectLst/>
                <a:latin typeface="+mn-lt"/>
                <a:ea typeface="+mn-ea"/>
                <a:cs typeface="+mn-cs"/>
              </a:rPr>
              <a:t> lære ”Tandemlæsning” metoden at kende</a:t>
            </a:r>
            <a:endParaRPr lang="da-DK" sz="1200" b="0" kern="1200" dirty="0">
              <a:solidFill>
                <a:schemeClr val="tx1"/>
              </a:solidFill>
              <a:effectLst/>
              <a:latin typeface="+mn-lt"/>
              <a:ea typeface="+mn-ea"/>
              <a:cs typeface="+mn-cs"/>
            </a:endParaRPr>
          </a:p>
          <a:p>
            <a:endParaRPr lang="da-DK" sz="1200" b="1" kern="1200" dirty="0">
              <a:solidFill>
                <a:schemeClr val="tx1"/>
              </a:solidFill>
              <a:effectLst/>
              <a:latin typeface="+mn-lt"/>
              <a:ea typeface="+mn-ea"/>
              <a:cs typeface="+mn-cs"/>
            </a:endParaRPr>
          </a:p>
          <a:p>
            <a:r>
              <a:rPr lang="da-DK" sz="1200" b="1" kern="1200" baseline="0" dirty="0">
                <a:solidFill>
                  <a:schemeClr val="tx1"/>
                </a:solidFill>
                <a:effectLst/>
                <a:latin typeface="+mn-lt"/>
                <a:ea typeface="+mn-ea"/>
                <a:cs typeface="+mn-cs"/>
              </a:rPr>
              <a:t>Tid: </a:t>
            </a:r>
            <a:r>
              <a:rPr lang="da-DK" sz="1200" b="0" kern="1200" baseline="0" dirty="0">
                <a:solidFill>
                  <a:schemeClr val="tx1"/>
                </a:solidFill>
                <a:effectLst/>
                <a:latin typeface="+mn-lt"/>
                <a:ea typeface="+mn-ea"/>
                <a:cs typeface="+mn-cs"/>
              </a:rPr>
              <a:t>ca. 4 min</a:t>
            </a:r>
            <a:endParaRPr lang="da-DK" sz="1200" b="1" kern="1200" dirty="0">
              <a:solidFill>
                <a:schemeClr val="tx1"/>
              </a:solidFill>
              <a:effectLst/>
              <a:latin typeface="+mn-lt"/>
              <a:ea typeface="+mn-ea"/>
              <a:cs typeface="+mn-cs"/>
            </a:endParaRP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Fremgangsmåde</a:t>
            </a:r>
            <a:r>
              <a:rPr lang="da-DK" sz="1200" b="1" kern="1200" dirty="0">
                <a:solidFill>
                  <a:schemeClr val="tx1"/>
                </a:solidFill>
                <a:effectLst/>
                <a:latin typeface="+mn-lt"/>
                <a:ea typeface="+mn-ea"/>
                <a:cs typeface="+mn-cs"/>
              </a:rPr>
              <a:t>: </a:t>
            </a:r>
            <a:r>
              <a:rPr lang="da-DK" baseline="0" dirty="0"/>
              <a:t>Underviseren forklarer metoden. Deltagerne kan stille spørgsmål undervejs.</a:t>
            </a:r>
          </a:p>
          <a:p>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Oplæg </a:t>
            </a:r>
          </a:p>
          <a:p>
            <a:pPr marL="171450" indent="-171450">
              <a:buFont typeface="Arial" panose="020B0604020202020204" pitchFamily="34" charset="0"/>
              <a:buChar char="•"/>
            </a:pPr>
            <a:r>
              <a:rPr lang="da-DK" sz="1200" b="0" kern="1200" dirty="0">
                <a:solidFill>
                  <a:schemeClr val="tx1"/>
                </a:solidFill>
                <a:effectLst/>
                <a:latin typeface="+mn-lt"/>
                <a:ea typeface="+mn-ea"/>
                <a:cs typeface="+mn-cs"/>
              </a:rPr>
              <a:t>Beskriv metoden</a:t>
            </a:r>
          </a:p>
          <a:p>
            <a:pPr marL="171450" indent="-171450">
              <a:buFont typeface="Arial" panose="020B0604020202020204" pitchFamily="34" charset="0"/>
              <a:buChar char="•"/>
            </a:pPr>
            <a:r>
              <a:rPr lang="da-DK" sz="1200" b="0" kern="1200" dirty="0">
                <a:solidFill>
                  <a:schemeClr val="tx1"/>
                </a:solidFill>
                <a:effectLst/>
                <a:latin typeface="+mn-lt"/>
                <a:ea typeface="+mn-ea"/>
                <a:cs typeface="+mn-cs"/>
              </a:rPr>
              <a:t>Forklar at Tandemlæsning</a:t>
            </a:r>
            <a:r>
              <a:rPr lang="da-DK" sz="1200" b="0" kern="1200" baseline="0" dirty="0">
                <a:solidFill>
                  <a:schemeClr val="tx1"/>
                </a:solidFill>
                <a:effectLst/>
                <a:latin typeface="+mn-lt"/>
                <a:ea typeface="+mn-ea"/>
                <a:cs typeface="+mn-cs"/>
              </a:rPr>
              <a:t> er god, hvis den lille makker er meget usikker på at læse selv.</a:t>
            </a:r>
            <a:endParaRPr lang="da-DK" sz="1200" b="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C1AF718B-DD5B-4C19-A333-3B033272ECC7}" type="slidenum">
              <a:rPr lang="da-DK" smtClean="0"/>
              <a:t>14</a:t>
            </a:fld>
            <a:endParaRPr lang="da-DK" dirty="0"/>
          </a:p>
        </p:txBody>
      </p:sp>
    </p:spTree>
    <p:extLst>
      <p:ext uri="{BB962C8B-B14F-4D97-AF65-F5344CB8AC3E}">
        <p14:creationId xmlns:p14="http://schemas.microsoft.com/office/powerpoint/2010/main" val="3344751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Formål: </a:t>
            </a:r>
            <a:r>
              <a:rPr lang="da-DK" sz="1200" b="0" kern="1200" dirty="0">
                <a:solidFill>
                  <a:schemeClr val="tx1"/>
                </a:solidFill>
                <a:effectLst/>
                <a:latin typeface="+mn-lt"/>
                <a:ea typeface="+mn-ea"/>
                <a:cs typeface="+mn-cs"/>
              </a:rPr>
              <a:t>Makkerlæserne skal</a:t>
            </a:r>
            <a:r>
              <a:rPr lang="da-DK" sz="1200" b="0" kern="1200" baseline="0" dirty="0">
                <a:solidFill>
                  <a:schemeClr val="tx1"/>
                </a:solidFill>
                <a:effectLst/>
                <a:latin typeface="+mn-lt"/>
                <a:ea typeface="+mn-ea"/>
                <a:cs typeface="+mn-cs"/>
              </a:rPr>
              <a:t> lære om ”Punktum til punktum” metoden</a:t>
            </a:r>
            <a:endParaRPr lang="da-DK" sz="1200" b="0" kern="1200" dirty="0">
              <a:solidFill>
                <a:schemeClr val="tx1"/>
              </a:solidFill>
              <a:effectLst/>
              <a:latin typeface="+mn-lt"/>
              <a:ea typeface="+mn-ea"/>
              <a:cs typeface="+mn-cs"/>
            </a:endParaRPr>
          </a:p>
          <a:p>
            <a:endParaRPr lang="da-DK" dirty="0"/>
          </a:p>
          <a:p>
            <a:r>
              <a:rPr lang="da-DK" sz="1200" b="1" kern="1200" baseline="0" dirty="0">
                <a:solidFill>
                  <a:schemeClr val="tx1"/>
                </a:solidFill>
                <a:effectLst/>
                <a:latin typeface="+mn-lt"/>
                <a:ea typeface="+mn-ea"/>
                <a:cs typeface="+mn-cs"/>
              </a:rPr>
              <a:t>Tid: </a:t>
            </a:r>
            <a:r>
              <a:rPr lang="da-DK" sz="1200" b="0" kern="1200" baseline="0" dirty="0">
                <a:solidFill>
                  <a:schemeClr val="tx1"/>
                </a:solidFill>
                <a:effectLst/>
                <a:latin typeface="+mn-lt"/>
                <a:ea typeface="+mn-ea"/>
                <a:cs typeface="+mn-cs"/>
              </a:rPr>
              <a:t>ca. 4 min</a:t>
            </a:r>
            <a:endParaRPr lang="da-DK" sz="1200" b="1" kern="1200" dirty="0">
              <a:solidFill>
                <a:schemeClr val="tx1"/>
              </a:solidFill>
              <a:effectLst/>
              <a:latin typeface="+mn-lt"/>
              <a:ea typeface="+mn-ea"/>
              <a:cs typeface="+mn-cs"/>
            </a:endParaRP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Fremgangsmåde</a:t>
            </a:r>
            <a:r>
              <a:rPr lang="da-DK" b="1" dirty="0"/>
              <a:t>:</a:t>
            </a:r>
            <a:r>
              <a:rPr lang="da-DK" sz="1200" b="1" kern="1200" dirty="0">
                <a:solidFill>
                  <a:schemeClr val="tx1"/>
                </a:solidFill>
                <a:effectLst/>
                <a:latin typeface="+mn-lt"/>
                <a:ea typeface="+mn-ea"/>
                <a:cs typeface="+mn-cs"/>
              </a:rPr>
              <a:t> </a:t>
            </a:r>
            <a:r>
              <a:rPr lang="da-DK" baseline="0" dirty="0"/>
              <a:t>Underviseren forklarer metoden. Deltagerne kan stille spørgsmål undervejs.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Oplæg:</a:t>
            </a:r>
            <a:r>
              <a:rPr lang="da-DK" b="1"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b="0" kern="1200" dirty="0">
                <a:solidFill>
                  <a:schemeClr val="tx1"/>
                </a:solidFill>
                <a:effectLst/>
                <a:latin typeface="+mn-lt"/>
                <a:ea typeface="+mn-ea"/>
                <a:cs typeface="+mn-cs"/>
              </a:rPr>
              <a:t>Beskriv metoden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Punktum til punktum metoden er god, hvis barnet ikke kan overskue</a:t>
            </a:r>
            <a:r>
              <a:rPr lang="da-DK" baseline="0" dirty="0"/>
              <a:t> at læse så langt </a:t>
            </a:r>
            <a:r>
              <a:rPr lang="da-DK" dirty="0"/>
              <a:t>og har</a:t>
            </a:r>
            <a:r>
              <a:rPr lang="da-DK" baseline="0" dirty="0"/>
              <a:t> brug for, at teksten bliver brudt op i helt små stykker.</a:t>
            </a:r>
          </a:p>
          <a:p>
            <a:endParaRPr lang="da-DK" baseline="0" dirty="0"/>
          </a:p>
          <a:p>
            <a:endParaRPr lang="da-DK" dirty="0"/>
          </a:p>
        </p:txBody>
      </p:sp>
      <p:sp>
        <p:nvSpPr>
          <p:cNvPr id="4" name="Pladsholder til slidenummer 3"/>
          <p:cNvSpPr>
            <a:spLocks noGrp="1"/>
          </p:cNvSpPr>
          <p:nvPr>
            <p:ph type="sldNum" sz="quarter" idx="10"/>
          </p:nvPr>
        </p:nvSpPr>
        <p:spPr/>
        <p:txBody>
          <a:bodyPr/>
          <a:lstStyle/>
          <a:p>
            <a:fld id="{C1AF718B-DD5B-4C19-A333-3B033272ECC7}" type="slidenum">
              <a:rPr lang="da-DK" smtClean="0"/>
              <a:t>15</a:t>
            </a:fld>
            <a:endParaRPr lang="da-DK" dirty="0"/>
          </a:p>
        </p:txBody>
      </p:sp>
    </p:spTree>
    <p:extLst>
      <p:ext uri="{BB962C8B-B14F-4D97-AF65-F5344CB8AC3E}">
        <p14:creationId xmlns:p14="http://schemas.microsoft.com/office/powerpoint/2010/main" val="525302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a:t>
            </a:r>
            <a:r>
              <a:rPr lang="da-DK" b="1" baseline="0" dirty="0"/>
              <a:t>  </a:t>
            </a:r>
            <a:r>
              <a:rPr lang="da-DK" baseline="0" dirty="0"/>
              <a:t>Makkerlæserne skal vide, at de skal instruere børnene i at følge teksten med fingeren. Derudover skal de vide hvad de skal gøre, hvis barnet går i stå i læsningen.</a:t>
            </a:r>
          </a:p>
          <a:p>
            <a:endParaRPr lang="da-DK" baseline="0" dirty="0"/>
          </a:p>
          <a:p>
            <a:r>
              <a:rPr lang="da-DK" sz="1200" b="1" kern="1200" baseline="0" dirty="0">
                <a:solidFill>
                  <a:schemeClr val="tx1"/>
                </a:solidFill>
                <a:effectLst/>
                <a:latin typeface="+mn-lt"/>
                <a:ea typeface="+mn-ea"/>
                <a:cs typeface="+mn-cs"/>
              </a:rPr>
              <a:t>Tid: </a:t>
            </a:r>
            <a:r>
              <a:rPr lang="da-DK" sz="1200" b="0" kern="1200" baseline="0" dirty="0">
                <a:solidFill>
                  <a:schemeClr val="tx1"/>
                </a:solidFill>
                <a:effectLst/>
                <a:latin typeface="+mn-lt"/>
                <a:ea typeface="+mn-ea"/>
                <a:cs typeface="+mn-cs"/>
              </a:rPr>
              <a:t>ca. 4 min</a:t>
            </a:r>
            <a:endParaRPr lang="da-DK" sz="1200" b="1" kern="1200" dirty="0">
              <a:solidFill>
                <a:schemeClr val="tx1"/>
              </a:solidFill>
              <a:effectLst/>
              <a:latin typeface="+mn-lt"/>
              <a:ea typeface="+mn-ea"/>
              <a:cs typeface="+mn-cs"/>
            </a:endParaRP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Fremgangsmåde</a:t>
            </a:r>
            <a:r>
              <a:rPr lang="da-DK" b="1" dirty="0"/>
              <a:t>:</a:t>
            </a:r>
            <a:r>
              <a:rPr lang="da-DK" sz="1200" b="1" kern="1200" dirty="0">
                <a:solidFill>
                  <a:schemeClr val="tx1"/>
                </a:solidFill>
                <a:effectLst/>
                <a:latin typeface="+mn-lt"/>
                <a:ea typeface="+mn-ea"/>
                <a:cs typeface="+mn-cs"/>
              </a:rPr>
              <a:t> </a:t>
            </a:r>
            <a:r>
              <a:rPr lang="da-DK" baseline="0" dirty="0"/>
              <a:t>Underviseren forklarer reglerne. Deltagerne kan stille spørgsmål undervejs.</a:t>
            </a:r>
          </a:p>
          <a:p>
            <a:endParaRPr lang="da-DK" b="1" baseline="0" dirty="0"/>
          </a:p>
          <a:p>
            <a:r>
              <a:rPr lang="da-DK" b="1" baseline="0" dirty="0"/>
              <a:t>Oplæg:</a:t>
            </a:r>
          </a:p>
          <a:p>
            <a:pPr marL="171450" indent="-171450">
              <a:buFont typeface="Arial" panose="020B0604020202020204" pitchFamily="34" charset="0"/>
              <a:buChar char="•"/>
            </a:pPr>
            <a:r>
              <a:rPr lang="da-DK" baseline="0" dirty="0"/>
              <a:t>Pegefinger-reglen hjælper børnene med at holde fokus på teksten, og de kan nemmere følge med.</a:t>
            </a:r>
          </a:p>
          <a:p>
            <a:pPr marL="171450" indent="-171450">
              <a:buFont typeface="Arial" panose="020B0604020202020204" pitchFamily="34" charset="0"/>
              <a:buChar char="•"/>
            </a:pPr>
            <a:r>
              <a:rPr lang="da-DK" baseline="0" dirty="0"/>
              <a:t>Femsekunders-reglen er vigtig, fordi den giver barnet en chance for at prøve det selv. </a:t>
            </a:r>
            <a:endParaRPr lang="da-DK" dirty="0"/>
          </a:p>
        </p:txBody>
      </p:sp>
      <p:sp>
        <p:nvSpPr>
          <p:cNvPr id="4" name="Pladsholder til slidenummer 3"/>
          <p:cNvSpPr>
            <a:spLocks noGrp="1"/>
          </p:cNvSpPr>
          <p:nvPr>
            <p:ph type="sldNum" sz="quarter" idx="10"/>
          </p:nvPr>
        </p:nvSpPr>
        <p:spPr/>
        <p:txBody>
          <a:bodyPr/>
          <a:lstStyle/>
          <a:p>
            <a:fld id="{C1AF718B-DD5B-4C19-A333-3B033272ECC7}" type="slidenum">
              <a:rPr lang="da-DK" smtClean="0"/>
              <a:t>16</a:t>
            </a:fld>
            <a:endParaRPr lang="da-DK" dirty="0"/>
          </a:p>
        </p:txBody>
      </p:sp>
    </p:spTree>
    <p:extLst>
      <p:ext uri="{BB962C8B-B14F-4D97-AF65-F5344CB8AC3E}">
        <p14:creationId xmlns:p14="http://schemas.microsoft.com/office/powerpoint/2010/main" val="3586289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Formål:</a:t>
            </a:r>
            <a:r>
              <a:rPr lang="da-DK" b="1" baseline="0" dirty="0"/>
              <a:t>  </a:t>
            </a:r>
            <a:r>
              <a:rPr lang="da-DK" baseline="0" dirty="0"/>
              <a:t>Makkerlæserne skal de vide, hvad de skal gøre, hvis barnet går i stå i læsningen – efter femsekunders-reglen, som de lige er blevet præsenteret for.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a:p>
          <a:p>
            <a:r>
              <a:rPr lang="da-DK" sz="1200" b="1" kern="1200" baseline="0" dirty="0">
                <a:solidFill>
                  <a:schemeClr val="tx1"/>
                </a:solidFill>
                <a:effectLst/>
                <a:latin typeface="+mn-lt"/>
                <a:ea typeface="+mn-ea"/>
                <a:cs typeface="+mn-cs"/>
              </a:rPr>
              <a:t>Tid: </a:t>
            </a:r>
            <a:r>
              <a:rPr lang="da-DK" sz="1200" b="0" kern="1200" baseline="0" dirty="0">
                <a:solidFill>
                  <a:schemeClr val="tx1"/>
                </a:solidFill>
                <a:effectLst/>
                <a:latin typeface="+mn-lt"/>
                <a:ea typeface="+mn-ea"/>
                <a:cs typeface="+mn-cs"/>
              </a:rPr>
              <a:t>ca. 4 min</a:t>
            </a:r>
            <a:endParaRPr lang="da-DK" sz="1200" b="1" kern="1200" dirty="0">
              <a:solidFill>
                <a:schemeClr val="tx1"/>
              </a:solidFill>
              <a:effectLst/>
              <a:latin typeface="+mn-lt"/>
              <a:ea typeface="+mn-ea"/>
              <a:cs typeface="+mn-cs"/>
            </a:endParaRP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Fremgangsmåde</a:t>
            </a:r>
            <a:r>
              <a:rPr lang="da-DK" b="1" dirty="0"/>
              <a:t>:</a:t>
            </a:r>
            <a:r>
              <a:rPr lang="da-DK" sz="1200" b="1" kern="1200" dirty="0">
                <a:solidFill>
                  <a:schemeClr val="tx1"/>
                </a:solidFill>
                <a:effectLst/>
                <a:latin typeface="+mn-lt"/>
                <a:ea typeface="+mn-ea"/>
                <a:cs typeface="+mn-cs"/>
              </a:rPr>
              <a:t> </a:t>
            </a:r>
            <a:r>
              <a:rPr lang="da-DK" sz="1200" b="0" kern="1200" dirty="0">
                <a:solidFill>
                  <a:schemeClr val="tx1"/>
                </a:solidFill>
                <a:effectLst/>
                <a:latin typeface="+mn-lt"/>
                <a:ea typeface="+mn-ea"/>
                <a:cs typeface="+mn-cs"/>
              </a:rPr>
              <a:t>Underviseren forklarer de to metoder, </a:t>
            </a:r>
            <a:r>
              <a:rPr lang="da-DK" baseline="0" dirty="0"/>
              <a:t>og der er mulighed for, at deltagerne kan stille spørgsmål</a:t>
            </a:r>
            <a:endParaRPr lang="da-DK"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Oplæg: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Tal med de unge om, at</a:t>
            </a:r>
            <a:r>
              <a:rPr lang="da-DK" baseline="0" dirty="0"/>
              <a:t> de ikke skal gøre til noget stort, hvis der er et ord, som de små ikke kender. Det er helt almindeligt, at der er ord, som man ikke har set før eller ikke lige kan huske.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aseline="0" dirty="0"/>
              <a:t>Gennemgå metoderne én for én.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aseline="0" dirty="0"/>
              <a:t>Kom gerne med eksempler.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dirty="0"/>
          </a:p>
          <a:p>
            <a:pPr marL="0" indent="0">
              <a:buNone/>
            </a:pPr>
            <a:r>
              <a:rPr lang="da-DK" dirty="0"/>
              <a:t>Metode 1: </a:t>
            </a:r>
            <a:r>
              <a:rPr lang="da-DK" i="1" dirty="0"/>
              <a:t>Peg og gentag</a:t>
            </a:r>
          </a:p>
          <a:p>
            <a:pPr marL="171450" indent="-171450">
              <a:buFont typeface="Arial" panose="020B0604020202020204" pitchFamily="34" charset="0"/>
              <a:buChar char="•"/>
            </a:pPr>
            <a:r>
              <a:rPr lang="da-DK" dirty="0"/>
              <a:t>Kan være en hurtig måde at komme videre på, hvis den lille</a:t>
            </a:r>
            <a:r>
              <a:rPr lang="da-DK" baseline="0" dirty="0"/>
              <a:t> makker </a:t>
            </a:r>
            <a:r>
              <a:rPr lang="da-DK" dirty="0"/>
              <a:t>ikke har overskud/lyst/koncentration til, at bruge lang tid på de svære ord.</a:t>
            </a:r>
          </a:p>
          <a:p>
            <a:pPr marL="171450" indent="-171450">
              <a:buFont typeface="Arial" panose="020B0604020202020204" pitchFamily="34" charset="0"/>
              <a:buChar char="•"/>
            </a:pPr>
            <a:endParaRPr lang="da-DK" dirty="0"/>
          </a:p>
          <a:p>
            <a:pPr marL="0" indent="0">
              <a:buNone/>
            </a:pPr>
            <a:r>
              <a:rPr lang="da-DK" sz="1200" dirty="0"/>
              <a:t>Metode 2: ”</a:t>
            </a:r>
            <a:r>
              <a:rPr lang="da-DK" sz="1200" i="1" dirty="0"/>
              <a:t>Kigge ind i ordet”. –</a:t>
            </a:r>
            <a:r>
              <a:rPr lang="da-DK" sz="1200" i="1" baseline="0" dirty="0"/>
              <a:t> Den metode de lærer mest af</a:t>
            </a:r>
            <a:endParaRPr lang="da-DK" sz="1200" i="1" dirty="0"/>
          </a:p>
          <a:p>
            <a:pPr marL="171450" lvl="0" indent="-171450">
              <a:buFont typeface="Arial" panose="020B0604020202020204" pitchFamily="34" charset="0"/>
              <a:buChar char="•"/>
            </a:pPr>
            <a:r>
              <a:rPr lang="da-DK" sz="1200" dirty="0"/>
              <a:t>Hvis barnet </a:t>
            </a:r>
            <a:r>
              <a:rPr lang="da-DK" sz="1200" dirty="0">
                <a:solidFill>
                  <a:schemeClr val="tx2"/>
                </a:solidFill>
              </a:rPr>
              <a:t>har lyst til at prøve at læse ordet selv, kan du i stedet for at pege og gentage hjælpe barnet </a:t>
            </a:r>
            <a:r>
              <a:rPr lang="da-DK" sz="1200" dirty="0"/>
              <a:t>med at ”</a:t>
            </a:r>
            <a:r>
              <a:rPr lang="da-DK" sz="1200" i="1" dirty="0"/>
              <a:t>Kigge ind i ordet”. </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At kigge ind i ordet</a:t>
            </a:r>
            <a:r>
              <a:rPr lang="da-DK" sz="1200" kern="1200" baseline="0" dirty="0">
                <a:solidFill>
                  <a:schemeClr val="tx1"/>
                </a:solidFill>
                <a:effectLst/>
                <a:latin typeface="+mn-lt"/>
                <a:ea typeface="+mn-ea"/>
                <a:cs typeface="+mn-cs"/>
              </a:rPr>
              <a:t> hjælper barnet med at træne afkodning af ordet – at sætte bogstavlydene sammen til et ord</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Makkerlæsning</a:t>
            </a:r>
            <a:r>
              <a:rPr lang="da-DK" sz="1200" kern="1200" baseline="0" dirty="0">
                <a:solidFill>
                  <a:schemeClr val="tx1"/>
                </a:solidFill>
                <a:effectLst/>
                <a:latin typeface="+mn-lt"/>
                <a:ea typeface="+mn-ea"/>
                <a:cs typeface="+mn-cs"/>
              </a:rPr>
              <a:t> skal være sjovt, derfor er det kun, hvis barnet har lyst, at I skal gøre det.</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Gennemgå metoden</a:t>
            </a:r>
            <a:r>
              <a:rPr lang="da-DK" sz="1200" kern="1200" baseline="0" dirty="0">
                <a:solidFill>
                  <a:schemeClr val="tx1"/>
                </a:solidFill>
                <a:effectLst/>
                <a:latin typeface="+mn-lt"/>
                <a:ea typeface="+mn-ea"/>
                <a:cs typeface="+mn-cs"/>
              </a:rPr>
              <a:t> og t</a:t>
            </a:r>
            <a:r>
              <a:rPr lang="da-DK" sz="1200" kern="1200" dirty="0">
                <a:solidFill>
                  <a:schemeClr val="tx1"/>
                </a:solidFill>
                <a:effectLst/>
                <a:latin typeface="+mn-lt"/>
                <a:ea typeface="+mn-ea"/>
                <a:cs typeface="+mn-cs"/>
              </a:rPr>
              <a:t>al med deltagerne om de kender</a:t>
            </a:r>
            <a:r>
              <a:rPr lang="da-DK" sz="1200" kern="1200" baseline="0" dirty="0">
                <a:solidFill>
                  <a:schemeClr val="tx1"/>
                </a:solidFill>
                <a:effectLst/>
                <a:latin typeface="+mn-lt"/>
                <a:ea typeface="+mn-ea"/>
                <a:cs typeface="+mn-cs"/>
              </a:rPr>
              <a:t> bogstavernes lyde. (Brug evt. alfabetet på næste slide)</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Det er vigtigt at de ikke bare gætter ordene</a:t>
            </a:r>
            <a:r>
              <a:rPr lang="da-DK" sz="1200" kern="1200" baseline="0" dirty="0">
                <a:solidFill>
                  <a:schemeClr val="tx1"/>
                </a:solidFill>
                <a:effectLst/>
                <a:latin typeface="+mn-lt"/>
                <a:ea typeface="+mn-ea"/>
                <a:cs typeface="+mn-cs"/>
              </a:rPr>
              <a:t> ud fra billederne eller handlingen, men at de kigger på bogstaverne.</a:t>
            </a:r>
            <a:r>
              <a:rPr lang="da-DK"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da-DK" sz="1200" kern="1200" baseline="0" dirty="0">
                <a:solidFill>
                  <a:schemeClr val="tx1"/>
                </a:solidFill>
                <a:effectLst/>
                <a:latin typeface="+mn-lt"/>
                <a:ea typeface="+mn-ea"/>
                <a:cs typeface="+mn-cs"/>
              </a:rPr>
              <a:t>Makkerlæserne kan også bruge illustrationen af alfabetet, til at hjælpe den lille på vej.</a:t>
            </a:r>
            <a:endParaRPr lang="da-DK" baseline="0" dirty="0"/>
          </a:p>
        </p:txBody>
      </p:sp>
      <p:sp>
        <p:nvSpPr>
          <p:cNvPr id="4" name="Pladsholder til slidenummer 3"/>
          <p:cNvSpPr>
            <a:spLocks noGrp="1"/>
          </p:cNvSpPr>
          <p:nvPr>
            <p:ph type="sldNum" sz="quarter" idx="10"/>
          </p:nvPr>
        </p:nvSpPr>
        <p:spPr/>
        <p:txBody>
          <a:bodyPr/>
          <a:lstStyle/>
          <a:p>
            <a:fld id="{C1AF718B-DD5B-4C19-A333-3B033272ECC7}" type="slidenum">
              <a:rPr lang="da-DK" smtClean="0"/>
              <a:t>17</a:t>
            </a:fld>
            <a:endParaRPr lang="da-DK" dirty="0"/>
          </a:p>
        </p:txBody>
      </p:sp>
    </p:spTree>
    <p:extLst>
      <p:ext uri="{BB962C8B-B14F-4D97-AF65-F5344CB8AC3E}">
        <p14:creationId xmlns:p14="http://schemas.microsoft.com/office/powerpoint/2010/main" val="3696284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Hænger</a:t>
            </a:r>
            <a:r>
              <a:rPr lang="da-DK" b="1" baseline="0" dirty="0"/>
              <a:t> sammen med forrige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Oplæg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Når</a:t>
            </a:r>
            <a:r>
              <a:rPr lang="da-DK" b="0" baseline="0" dirty="0"/>
              <a:t> man kigger ind i ordet kan man starte med at sige lyden af det første bogstav – har barnet svært ved at huske lyden kan I kigge på alfabetet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a:t>Er ordet fx ”gave” er første bogstav g som i gulerod.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a:t>Kan barnet godt bogstavernes lyde kan det at klappe stavelser være en god idé: Al-fa-bet-et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baseline="0" dirty="0"/>
              <a:t>Eller man kan dække over resten af ordet, så barnet kun kan se den stavelse, som det skal koncentrere sig om. </a:t>
            </a:r>
            <a:endParaRPr lang="da-DK" b="0" dirty="0"/>
          </a:p>
        </p:txBody>
      </p:sp>
      <p:sp>
        <p:nvSpPr>
          <p:cNvPr id="4" name="Pladsholder til slidenummer 3"/>
          <p:cNvSpPr>
            <a:spLocks noGrp="1"/>
          </p:cNvSpPr>
          <p:nvPr>
            <p:ph type="sldNum" sz="quarter" idx="10"/>
          </p:nvPr>
        </p:nvSpPr>
        <p:spPr/>
        <p:txBody>
          <a:bodyPr/>
          <a:lstStyle/>
          <a:p>
            <a:fld id="{C1AF718B-DD5B-4C19-A333-3B033272ECC7}" type="slidenum">
              <a:rPr lang="da-DK" smtClean="0"/>
              <a:t>18</a:t>
            </a:fld>
            <a:endParaRPr lang="da-DK" dirty="0"/>
          </a:p>
        </p:txBody>
      </p:sp>
    </p:spTree>
    <p:extLst>
      <p:ext uri="{BB962C8B-B14F-4D97-AF65-F5344CB8AC3E}">
        <p14:creationId xmlns:p14="http://schemas.microsoft.com/office/powerpoint/2010/main" val="163331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a:t>
            </a:r>
            <a:r>
              <a:rPr lang="da-DK" b="1" baseline="0" dirty="0"/>
              <a:t>  </a:t>
            </a:r>
            <a:r>
              <a:rPr lang="da-DK" baseline="0" dirty="0"/>
              <a:t>Makkerlæserne skal afprøve alle tre læsemetoder, samt hvad de skal gøre, hvis deres lille makkerlæser ikke kan læse et ord.</a:t>
            </a:r>
          </a:p>
          <a:p>
            <a:endParaRPr lang="da-DK" baseline="0" dirty="0"/>
          </a:p>
          <a:p>
            <a:r>
              <a:rPr lang="da-DK" b="1" baseline="0" dirty="0"/>
              <a:t>Tid: </a:t>
            </a:r>
            <a:r>
              <a:rPr lang="da-DK" b="0" baseline="0" dirty="0"/>
              <a:t>ca. 4 min.</a:t>
            </a:r>
          </a:p>
          <a:p>
            <a:endParaRPr lang="da-DK" b="1" baseline="0" dirty="0"/>
          </a:p>
          <a:p>
            <a:r>
              <a:rPr lang="da-DK" b="1" baseline="0" dirty="0"/>
              <a:t>Fremgangsmåde:</a:t>
            </a:r>
            <a:r>
              <a:rPr lang="da-DK" sz="1200" b="1" kern="1200" dirty="0">
                <a:solidFill>
                  <a:schemeClr val="tx1"/>
                </a:solidFill>
                <a:effectLst/>
                <a:latin typeface="+mn-lt"/>
                <a:ea typeface="+mn-ea"/>
                <a:cs typeface="+mn-cs"/>
              </a:rPr>
              <a:t> </a:t>
            </a:r>
            <a:r>
              <a:rPr lang="da-DK" dirty="0"/>
              <a:t>Forklar kort rammen, sæt de unge i gang og hold styr på tiden.</a:t>
            </a:r>
            <a:endParaRPr lang="da-DK" b="1" baseline="0" dirty="0"/>
          </a:p>
          <a:p>
            <a:endParaRPr lang="da-DK" b="1" baseline="0" dirty="0"/>
          </a:p>
          <a:p>
            <a:r>
              <a:rPr lang="da-DK" b="1" baseline="0" dirty="0"/>
              <a:t>Oplæg: </a:t>
            </a:r>
          </a:p>
          <a:p>
            <a:pPr marL="171450" indent="-171450">
              <a:buFont typeface="Arial" panose="020B0604020202020204" pitchFamily="34" charset="0"/>
              <a:buChar char="•"/>
            </a:pPr>
            <a:r>
              <a:rPr lang="da-DK" b="0" baseline="0" dirty="0"/>
              <a:t>Nu skal I selv prøve de tre læsemetoder</a:t>
            </a:r>
          </a:p>
          <a:p>
            <a:pPr marL="171450" indent="-171450">
              <a:buFont typeface="Arial" panose="020B0604020202020204" pitchFamily="34" charset="0"/>
              <a:buChar char="•"/>
            </a:pPr>
            <a:r>
              <a:rPr lang="da-DK" b="0" baseline="0" dirty="0"/>
              <a:t>De unge deles to og to og skal under hver øvelse være stor makkerlæser i 5 minutter og lille makkerlæser i 5 minutter.</a:t>
            </a:r>
          </a:p>
          <a:p>
            <a:pPr marL="171450" indent="-171450">
              <a:buFont typeface="Arial" panose="020B0604020202020204" pitchFamily="34" charset="0"/>
              <a:buChar char="•"/>
            </a:pPr>
            <a:r>
              <a:rPr lang="da-DK" b="0" baseline="0" dirty="0"/>
              <a:t>Mind dem om, at de som lille makkerlæser skal lades som om, at de har svært ved at læse og huske at lave fejl, så den, der spiller stor makkerlæser også kan prøve at bruge ”Når det bliver svært”.</a:t>
            </a:r>
          </a:p>
          <a:p>
            <a:pPr marL="171450" indent="-171450">
              <a:buFont typeface="Arial" panose="020B0604020202020204" pitchFamily="34" charset="0"/>
              <a:buChar char="•"/>
            </a:pPr>
            <a:r>
              <a:rPr lang="da-DK" b="0" baseline="0" dirty="0"/>
              <a:t>De skal også huske de to generelle regler: pegefinger- og femsekunders-reglen.</a:t>
            </a:r>
          </a:p>
          <a:p>
            <a:pPr marL="171450" indent="-171450">
              <a:buFont typeface="Arial" panose="020B0604020202020204" pitchFamily="34" charset="0"/>
              <a:buChar char="•"/>
            </a:pPr>
            <a:endParaRPr lang="da-DK" b="0" baseline="0" dirty="0"/>
          </a:p>
          <a:p>
            <a:pPr marL="0" indent="0">
              <a:buFont typeface="Arial" panose="020B0604020202020204" pitchFamily="34" charset="0"/>
              <a:buNone/>
            </a:pPr>
            <a:r>
              <a:rPr lang="da-DK" b="0" baseline="0" dirty="0"/>
              <a:t>De unge kan være i de samme makkerpar under alle tre metoder eller rotere.</a:t>
            </a:r>
            <a:endParaRPr lang="da-DK" b="1" baseline="0" dirty="0"/>
          </a:p>
          <a:p>
            <a:endParaRPr lang="da-DK" dirty="0"/>
          </a:p>
        </p:txBody>
      </p:sp>
      <p:sp>
        <p:nvSpPr>
          <p:cNvPr id="4" name="Pladsholder til slidenummer 3"/>
          <p:cNvSpPr>
            <a:spLocks noGrp="1"/>
          </p:cNvSpPr>
          <p:nvPr>
            <p:ph type="sldNum" sz="quarter" idx="5"/>
          </p:nvPr>
        </p:nvSpPr>
        <p:spPr/>
        <p:txBody>
          <a:bodyPr/>
          <a:lstStyle/>
          <a:p>
            <a:fld id="{C1AF718B-DD5B-4C19-A333-3B033272ECC7}" type="slidenum">
              <a:rPr lang="da-DK" smtClean="0"/>
              <a:t>19</a:t>
            </a:fld>
            <a:endParaRPr lang="da-DK" dirty="0"/>
          </a:p>
        </p:txBody>
      </p:sp>
    </p:spTree>
    <p:extLst>
      <p:ext uri="{BB962C8B-B14F-4D97-AF65-F5344CB8AC3E}">
        <p14:creationId xmlns:p14="http://schemas.microsoft.com/office/powerpoint/2010/main" val="1810080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a:t>
            </a:r>
            <a:r>
              <a:rPr lang="da-DK" b="1" baseline="0" dirty="0"/>
              <a:t> </a:t>
            </a:r>
            <a:r>
              <a:rPr lang="da-DK" dirty="0"/>
              <a:t>At deltagerne</a:t>
            </a:r>
            <a:r>
              <a:rPr lang="da-DK" baseline="0" dirty="0"/>
              <a:t> kender dagens program og ved, hvad de kan forvente.</a:t>
            </a:r>
          </a:p>
          <a:p>
            <a:endParaRPr lang="da-DK"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Tid</a:t>
            </a:r>
            <a:r>
              <a:rPr lang="da-DK" baseline="0" dirty="0"/>
              <a:t>: ca. 5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Fremgangsmåde</a:t>
            </a:r>
            <a:r>
              <a:rPr lang="da-DK" baseline="0" dirty="0"/>
              <a:t>: Underviseren gennemgår sliden. Deltagerne kan stille spørgsmål undervejs.</a:t>
            </a:r>
          </a:p>
          <a:p>
            <a:endParaRPr lang="da-DK" dirty="0"/>
          </a:p>
          <a:p>
            <a:r>
              <a:rPr lang="da-DK" b="1" dirty="0"/>
              <a:t>Oplæg -</a:t>
            </a:r>
            <a:r>
              <a:rPr lang="da-DK" b="1" baseline="0" dirty="0"/>
              <a:t> en i</a:t>
            </a:r>
            <a:r>
              <a:rPr lang="da-DK" b="1" dirty="0"/>
              <a:t>ntroduktion til dagen:</a:t>
            </a:r>
          </a:p>
          <a:p>
            <a:pPr marL="171450" indent="-171450">
              <a:buFont typeface="Arial" panose="020B0604020202020204" pitchFamily="34" charset="0"/>
              <a:buChar char="•"/>
            </a:pPr>
            <a:r>
              <a:rPr lang="da-DK" dirty="0"/>
              <a:t>I dag bliver I uddannet</a:t>
            </a:r>
            <a:r>
              <a:rPr lang="da-DK" baseline="0" dirty="0"/>
              <a:t> til at være makkerlæsere…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aseline="0" dirty="0"/>
              <a:t>Fortæl helt kort om indholdet i de enkelte programpunkter: </a:t>
            </a:r>
            <a:r>
              <a:rPr lang="da-DK" sz="1200" dirty="0"/>
              <a:t>I får en masse viden om, hvordan børn bedst lærer at læse og får nogle værktøjer, som I skal bruge med jeres læsemakkere.</a:t>
            </a:r>
            <a:endParaRPr lang="da-DK"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aseline="0" dirty="0"/>
              <a:t>Fortæl at der undervejs kommer der til at være rollespil, så de kan prøve de forskellige redskaber og situationer af på egen krop: </a:t>
            </a:r>
            <a:r>
              <a:rPr lang="da-DK" sz="1200" dirty="0"/>
              <a:t>I kommer til at skulle prøve de forskellige læsemetoder af, så I bedre kan bruge dem med jeres læsemakkere. Det gør vi </a:t>
            </a:r>
            <a:r>
              <a:rPr lang="da-DK" sz="1200" b="1" dirty="0"/>
              <a:t>to og to</a:t>
            </a:r>
            <a:r>
              <a:rPr lang="da-DK" sz="1200" dirty="0"/>
              <a:t>, hvor I skiftes til at være ”lille” og ”stor” makkerlæser</a:t>
            </a:r>
            <a:r>
              <a:rPr lang="da-DK" sz="1600" dirty="0"/>
              <a:t>.</a:t>
            </a:r>
            <a:endParaRPr lang="da-DK"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aseline="0" dirty="0"/>
              <a:t>Sig at de altid er velkommen til at stille spørgsmål undervejs. Det vigtigste er at de forstår det der bliver fortalt, og det er deres ansvar at sige til, hvis der er noget de ikke forstår.</a:t>
            </a:r>
          </a:p>
        </p:txBody>
      </p:sp>
      <p:sp>
        <p:nvSpPr>
          <p:cNvPr id="4" name="Pladsholder til slidenummer 3"/>
          <p:cNvSpPr>
            <a:spLocks noGrp="1"/>
          </p:cNvSpPr>
          <p:nvPr>
            <p:ph type="sldNum" sz="quarter" idx="10"/>
          </p:nvPr>
        </p:nvSpPr>
        <p:spPr/>
        <p:txBody>
          <a:bodyPr/>
          <a:lstStyle/>
          <a:p>
            <a:fld id="{C1AF718B-DD5B-4C19-A333-3B033272ECC7}" type="slidenum">
              <a:rPr lang="da-DK" smtClean="0"/>
              <a:t>2</a:t>
            </a:fld>
            <a:endParaRPr lang="da-DK" dirty="0"/>
          </a:p>
        </p:txBody>
      </p:sp>
    </p:spTree>
    <p:extLst>
      <p:ext uri="{BB962C8B-B14F-4D97-AF65-F5344CB8AC3E}">
        <p14:creationId xmlns:p14="http://schemas.microsoft.com/office/powerpoint/2010/main" val="4083959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Formål: </a:t>
            </a:r>
            <a:r>
              <a:rPr lang="da-DK" sz="1200" b="0" kern="1200" dirty="0">
                <a:solidFill>
                  <a:schemeClr val="tx1"/>
                </a:solidFill>
                <a:effectLst/>
                <a:latin typeface="+mn-lt"/>
                <a:ea typeface="+mn-ea"/>
                <a:cs typeface="+mn-cs"/>
              </a:rPr>
              <a:t>Makkerlæserne skal</a:t>
            </a:r>
            <a:r>
              <a:rPr lang="da-DK" sz="1200" b="0" kern="1200" baseline="0" dirty="0">
                <a:solidFill>
                  <a:schemeClr val="tx1"/>
                </a:solidFill>
                <a:effectLst/>
                <a:latin typeface="+mn-lt"/>
                <a:ea typeface="+mn-ea"/>
                <a:cs typeface="+mn-cs"/>
              </a:rPr>
              <a:t> lære at bruge Lyt og Læs metoden</a:t>
            </a:r>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pPr lvl="0"/>
            <a:r>
              <a:rPr lang="da-DK" sz="1200" b="1" kern="1200" dirty="0">
                <a:solidFill>
                  <a:schemeClr val="tx1"/>
                </a:solidFill>
                <a:effectLst/>
                <a:latin typeface="+mn-lt"/>
                <a:ea typeface="+mn-ea"/>
                <a:cs typeface="+mn-cs"/>
              </a:rPr>
              <a:t>Tid: </a:t>
            </a:r>
            <a:r>
              <a:rPr lang="da-DK" sz="1200" b="0" kern="1200" dirty="0">
                <a:solidFill>
                  <a:schemeClr val="tx1"/>
                </a:solidFill>
                <a:effectLst/>
                <a:latin typeface="+mn-lt"/>
                <a:ea typeface="+mn-ea"/>
                <a:cs typeface="+mn-cs"/>
              </a:rPr>
              <a:t>ca. 12 min.</a:t>
            </a:r>
          </a:p>
          <a:p>
            <a:pPr lvl="0"/>
            <a:endParaRPr lang="da-DK" sz="1200" b="1" kern="1200" dirty="0">
              <a:solidFill>
                <a:schemeClr val="tx1"/>
              </a:solidFill>
              <a:effectLst/>
              <a:latin typeface="+mn-lt"/>
              <a:ea typeface="+mn-ea"/>
              <a:cs typeface="+mn-cs"/>
            </a:endParaRPr>
          </a:p>
          <a:p>
            <a:pPr lvl="0"/>
            <a:r>
              <a:rPr lang="da-DK" b="1" baseline="0" dirty="0"/>
              <a:t>Fremgangsmåde</a:t>
            </a:r>
            <a:r>
              <a:rPr lang="da-DK" sz="1200" b="1" kern="1200" dirty="0">
                <a:solidFill>
                  <a:schemeClr val="tx1"/>
                </a:solidFill>
                <a:effectLst/>
                <a:latin typeface="+mn-lt"/>
                <a:ea typeface="+mn-ea"/>
                <a:cs typeface="+mn-cs"/>
              </a:rPr>
              <a:t>: </a:t>
            </a:r>
            <a:r>
              <a:rPr lang="da-DK" sz="1200" b="0" kern="1200" dirty="0">
                <a:solidFill>
                  <a:schemeClr val="tx1"/>
                </a:solidFill>
                <a:effectLst/>
                <a:latin typeface="+mn-lt"/>
                <a:ea typeface="+mn-ea"/>
                <a:cs typeface="+mn-cs"/>
              </a:rPr>
              <a:t>Hvis nødvendigt, så forklar</a:t>
            </a:r>
            <a:r>
              <a:rPr lang="da-DK" sz="1200" b="0" kern="1200" baseline="0" dirty="0">
                <a:solidFill>
                  <a:schemeClr val="tx1"/>
                </a:solidFill>
                <a:effectLst/>
                <a:latin typeface="+mn-lt"/>
                <a:ea typeface="+mn-ea"/>
                <a:cs typeface="+mn-cs"/>
              </a:rPr>
              <a:t> kort metoden igen, så de ved hvad de skal – og sæt dem i gang.</a:t>
            </a:r>
            <a:endParaRPr lang="da-DK" sz="1200" b="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Proces for øvelse:</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En spiller barn og en spiller stor makkerlæser – de prøver værktøjet af på hinanden (5 min til hver)</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Opford</a:t>
            </a:r>
            <a:r>
              <a:rPr lang="da-DK" sz="1200" kern="1200" baseline="0" dirty="0">
                <a:solidFill>
                  <a:schemeClr val="tx1"/>
                </a:solidFill>
                <a:effectLst/>
                <a:latin typeface="+mn-lt"/>
                <a:ea typeface="+mn-ea"/>
                <a:cs typeface="+mn-cs"/>
              </a:rPr>
              <a:t>r dem også til at lave et par fejl, så den store læsemakker prøver at bruge ”peg og gentag” og ”Kigge ind i ordet”</a:t>
            </a:r>
          </a:p>
          <a:p>
            <a:pPr marL="171450" lvl="0" indent="-171450">
              <a:buFont typeface="Arial" panose="020B0604020202020204" pitchFamily="34" charset="0"/>
              <a:buChar char="•"/>
            </a:pPr>
            <a:r>
              <a:rPr lang="da-DK" sz="1200" kern="1200" baseline="0" dirty="0">
                <a:solidFill>
                  <a:schemeClr val="tx1"/>
                </a:solidFill>
                <a:effectLst/>
                <a:latin typeface="+mn-lt"/>
                <a:ea typeface="+mn-ea"/>
                <a:cs typeface="+mn-cs"/>
              </a:rPr>
              <a:t>Underviseren holder tiden og fortæller, hvornår de skal bytte rolle.</a:t>
            </a:r>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Opsamling (2 min): </a:t>
            </a:r>
            <a:r>
              <a:rPr lang="da-DK" sz="1200" b="0" kern="1200" dirty="0">
                <a:solidFill>
                  <a:schemeClr val="tx1"/>
                </a:solidFill>
                <a:effectLst/>
                <a:latin typeface="+mn-lt"/>
                <a:ea typeface="+mn-ea"/>
                <a:cs typeface="+mn-cs"/>
              </a:rPr>
              <a:t>E</a:t>
            </a:r>
            <a:r>
              <a:rPr lang="da-DK" sz="1200" kern="1200" dirty="0">
                <a:solidFill>
                  <a:schemeClr val="tx1"/>
                </a:solidFill>
                <a:effectLst/>
                <a:latin typeface="+mn-lt"/>
                <a:ea typeface="+mn-ea"/>
                <a:cs typeface="+mn-cs"/>
              </a:rPr>
              <a:t>r der noget, de er I tvivl om, ift. hvordan de skal bruge det?</a:t>
            </a:r>
          </a:p>
          <a:p>
            <a:endParaRPr lang="da-DK" dirty="0"/>
          </a:p>
        </p:txBody>
      </p:sp>
      <p:sp>
        <p:nvSpPr>
          <p:cNvPr id="4" name="Pladsholder til slidenummer 3"/>
          <p:cNvSpPr>
            <a:spLocks noGrp="1"/>
          </p:cNvSpPr>
          <p:nvPr>
            <p:ph type="sldNum" sz="quarter" idx="10"/>
          </p:nvPr>
        </p:nvSpPr>
        <p:spPr/>
        <p:txBody>
          <a:bodyPr/>
          <a:lstStyle/>
          <a:p>
            <a:fld id="{C1AF718B-DD5B-4C19-A333-3B033272ECC7}" type="slidenum">
              <a:rPr lang="da-DK" smtClean="0"/>
              <a:t>20</a:t>
            </a:fld>
            <a:endParaRPr lang="da-DK" dirty="0"/>
          </a:p>
        </p:txBody>
      </p:sp>
    </p:spTree>
    <p:extLst>
      <p:ext uri="{BB962C8B-B14F-4D97-AF65-F5344CB8AC3E}">
        <p14:creationId xmlns:p14="http://schemas.microsoft.com/office/powerpoint/2010/main" val="526749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Formål</a:t>
            </a:r>
            <a:r>
              <a:rPr lang="da-DK" sz="1200" b="0" kern="1200" dirty="0">
                <a:solidFill>
                  <a:schemeClr val="tx1"/>
                </a:solidFill>
                <a:effectLst/>
                <a:latin typeface="+mn-lt"/>
                <a:ea typeface="+mn-ea"/>
                <a:cs typeface="+mn-cs"/>
              </a:rPr>
              <a:t>: Makkerlæserne skal</a:t>
            </a:r>
            <a:r>
              <a:rPr lang="da-DK" sz="1200" b="0" kern="1200" baseline="0" dirty="0">
                <a:solidFill>
                  <a:schemeClr val="tx1"/>
                </a:solidFill>
                <a:effectLst/>
                <a:latin typeface="+mn-lt"/>
                <a:ea typeface="+mn-ea"/>
                <a:cs typeface="+mn-cs"/>
              </a:rPr>
              <a:t> lære at bruge Tandemlæsemetoden</a:t>
            </a:r>
            <a:endParaRPr lang="da-DK" sz="1200" b="0" kern="1200" dirty="0">
              <a:solidFill>
                <a:schemeClr val="tx1"/>
              </a:solidFill>
              <a:effectLst/>
              <a:latin typeface="+mn-lt"/>
              <a:ea typeface="+mn-ea"/>
              <a:cs typeface="+mn-cs"/>
            </a:endParaRPr>
          </a:p>
          <a:p>
            <a:pPr lvl="0"/>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Tid: </a:t>
            </a:r>
            <a:r>
              <a:rPr lang="da-DK" sz="1200" b="0" kern="1200" dirty="0">
                <a:solidFill>
                  <a:schemeClr val="tx1"/>
                </a:solidFill>
                <a:effectLst/>
                <a:latin typeface="+mn-lt"/>
                <a:ea typeface="+mn-ea"/>
                <a:cs typeface="+mn-cs"/>
              </a:rPr>
              <a:t>ca. 12 min.</a:t>
            </a:r>
          </a:p>
          <a:p>
            <a:pPr lvl="0"/>
            <a:endParaRPr lang="da-DK" sz="1200" b="1" kern="1200" dirty="0">
              <a:solidFill>
                <a:schemeClr val="tx1"/>
              </a:solidFill>
              <a:effectLst/>
              <a:latin typeface="+mn-lt"/>
              <a:ea typeface="+mn-ea"/>
              <a:cs typeface="+mn-cs"/>
            </a:endParaRPr>
          </a:p>
          <a:p>
            <a:pPr lvl="0"/>
            <a:r>
              <a:rPr lang="da-DK" b="1" baseline="0" dirty="0"/>
              <a:t>Fremgangsmåde</a:t>
            </a:r>
            <a:r>
              <a:rPr lang="da-DK" sz="1200" b="1" kern="1200" dirty="0">
                <a:solidFill>
                  <a:schemeClr val="tx1"/>
                </a:solidFill>
                <a:effectLst/>
                <a:latin typeface="+mn-lt"/>
                <a:ea typeface="+mn-ea"/>
                <a:cs typeface="+mn-cs"/>
              </a:rPr>
              <a:t>: </a:t>
            </a:r>
            <a:r>
              <a:rPr lang="da-DK" sz="1200" b="0" kern="1200" dirty="0">
                <a:solidFill>
                  <a:schemeClr val="tx1"/>
                </a:solidFill>
                <a:effectLst/>
                <a:latin typeface="+mn-lt"/>
                <a:ea typeface="+mn-ea"/>
                <a:cs typeface="+mn-cs"/>
              </a:rPr>
              <a:t>Hvis nødvendigt, så forklar</a:t>
            </a:r>
            <a:r>
              <a:rPr lang="da-DK" sz="1200" b="0" kern="1200" baseline="0" dirty="0">
                <a:solidFill>
                  <a:schemeClr val="tx1"/>
                </a:solidFill>
                <a:effectLst/>
                <a:latin typeface="+mn-lt"/>
                <a:ea typeface="+mn-ea"/>
                <a:cs typeface="+mn-cs"/>
              </a:rPr>
              <a:t> kort metoden igen, så de ved hvad de skal – og sæt dem i gang.</a:t>
            </a:r>
            <a:endParaRPr lang="da-DK" sz="1200" b="0" kern="1200" dirty="0">
              <a:solidFill>
                <a:schemeClr val="tx1"/>
              </a:solidFill>
              <a:effectLst/>
              <a:latin typeface="+mn-lt"/>
              <a:ea typeface="+mn-ea"/>
              <a:cs typeface="+mn-cs"/>
            </a:endParaRPr>
          </a:p>
          <a:p>
            <a:pPr lvl="0"/>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Proces for øvelse:</a:t>
            </a:r>
          </a:p>
          <a:p>
            <a:pPr marL="171450" indent="-171450">
              <a:buFont typeface="Arial" panose="020B0604020202020204" pitchFamily="34" charset="0"/>
              <a:buChar char="•"/>
            </a:pPr>
            <a:r>
              <a:rPr lang="da-DK" sz="1200" kern="1200" dirty="0">
                <a:solidFill>
                  <a:schemeClr val="tx1"/>
                </a:solidFill>
                <a:effectLst/>
                <a:latin typeface="+mn-lt"/>
                <a:ea typeface="+mn-ea"/>
                <a:cs typeface="+mn-cs"/>
              </a:rPr>
              <a:t>En spiller barn og en spiller stor makkerlæser – de prøver værktøjet af på hinanden.(5 min til hver)</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Opford</a:t>
            </a:r>
            <a:r>
              <a:rPr lang="da-DK" sz="1200" kern="1200" baseline="0" dirty="0">
                <a:solidFill>
                  <a:schemeClr val="tx1"/>
                </a:solidFill>
                <a:effectLst/>
                <a:latin typeface="+mn-lt"/>
                <a:ea typeface="+mn-ea"/>
                <a:cs typeface="+mn-cs"/>
              </a:rPr>
              <a:t>r dem også til at lave et par fejl, så den store læsemakker prøver at bruge ”peg og gentag” og ”Kigge ind i ordet”</a:t>
            </a:r>
          </a:p>
          <a:p>
            <a:pPr marL="171450" lvl="0" indent="-171450">
              <a:buFont typeface="Arial" panose="020B0604020202020204" pitchFamily="34" charset="0"/>
              <a:buChar char="•"/>
            </a:pPr>
            <a:r>
              <a:rPr lang="da-DK" sz="1200" kern="1200" baseline="0" dirty="0">
                <a:solidFill>
                  <a:schemeClr val="tx1"/>
                </a:solidFill>
                <a:effectLst/>
                <a:latin typeface="+mn-lt"/>
                <a:ea typeface="+mn-ea"/>
                <a:cs typeface="+mn-cs"/>
              </a:rPr>
              <a:t>Underviseren holder tiden og fortæller, hvornår de skal bytte rolle.</a:t>
            </a:r>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Opsamling (2 min): </a:t>
            </a:r>
            <a:r>
              <a:rPr lang="da-DK" sz="1200" b="0" kern="1200" dirty="0">
                <a:solidFill>
                  <a:schemeClr val="tx1"/>
                </a:solidFill>
                <a:effectLst/>
                <a:latin typeface="+mn-lt"/>
                <a:ea typeface="+mn-ea"/>
                <a:cs typeface="+mn-cs"/>
              </a:rPr>
              <a:t>E</a:t>
            </a:r>
            <a:r>
              <a:rPr lang="da-DK" sz="1200" kern="1200" dirty="0">
                <a:solidFill>
                  <a:schemeClr val="tx1"/>
                </a:solidFill>
                <a:effectLst/>
                <a:latin typeface="+mn-lt"/>
                <a:ea typeface="+mn-ea"/>
                <a:cs typeface="+mn-cs"/>
              </a:rPr>
              <a:t>r der noget, de er I tvivl om, ift. hvordan de skal bruge det?</a:t>
            </a:r>
          </a:p>
        </p:txBody>
      </p:sp>
      <p:sp>
        <p:nvSpPr>
          <p:cNvPr id="4" name="Pladsholder til slidenummer 3"/>
          <p:cNvSpPr>
            <a:spLocks noGrp="1"/>
          </p:cNvSpPr>
          <p:nvPr>
            <p:ph type="sldNum" sz="quarter" idx="10"/>
          </p:nvPr>
        </p:nvSpPr>
        <p:spPr/>
        <p:txBody>
          <a:bodyPr/>
          <a:lstStyle/>
          <a:p>
            <a:fld id="{C1AF718B-DD5B-4C19-A333-3B033272ECC7}" type="slidenum">
              <a:rPr lang="da-DK" smtClean="0"/>
              <a:t>21</a:t>
            </a:fld>
            <a:endParaRPr lang="da-DK" dirty="0"/>
          </a:p>
        </p:txBody>
      </p:sp>
    </p:spTree>
    <p:extLst>
      <p:ext uri="{BB962C8B-B14F-4D97-AF65-F5344CB8AC3E}">
        <p14:creationId xmlns:p14="http://schemas.microsoft.com/office/powerpoint/2010/main" val="3286996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Formål</a:t>
            </a:r>
            <a:r>
              <a:rPr lang="da-DK" sz="1200" b="0" kern="1200" dirty="0">
                <a:solidFill>
                  <a:schemeClr val="tx1"/>
                </a:solidFill>
                <a:effectLst/>
                <a:latin typeface="+mn-lt"/>
                <a:ea typeface="+mn-ea"/>
                <a:cs typeface="+mn-cs"/>
              </a:rPr>
              <a:t>: Makkerlæserne skal</a:t>
            </a:r>
            <a:r>
              <a:rPr lang="da-DK" sz="1200" b="0" kern="1200" baseline="0" dirty="0">
                <a:solidFill>
                  <a:schemeClr val="tx1"/>
                </a:solidFill>
                <a:effectLst/>
                <a:latin typeface="+mn-lt"/>
                <a:ea typeface="+mn-ea"/>
                <a:cs typeface="+mn-cs"/>
              </a:rPr>
              <a:t> lære at bruge Punktum til punktum</a:t>
            </a:r>
            <a:endParaRPr lang="da-DK" sz="1200" b="0" kern="1200" dirty="0">
              <a:solidFill>
                <a:schemeClr val="tx1"/>
              </a:solidFill>
              <a:effectLst/>
              <a:latin typeface="+mn-lt"/>
              <a:ea typeface="+mn-ea"/>
              <a:cs typeface="+mn-cs"/>
            </a:endParaRPr>
          </a:p>
          <a:p>
            <a:pPr lvl="0"/>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Tid: </a:t>
            </a:r>
            <a:r>
              <a:rPr lang="da-DK" sz="1200" b="0" kern="1200" dirty="0">
                <a:solidFill>
                  <a:schemeClr val="tx1"/>
                </a:solidFill>
                <a:effectLst/>
                <a:latin typeface="+mn-lt"/>
                <a:ea typeface="+mn-ea"/>
                <a:cs typeface="+mn-cs"/>
              </a:rPr>
              <a:t>ca. 12</a:t>
            </a:r>
            <a:r>
              <a:rPr lang="da-DK" sz="1200" b="0" kern="1200" baseline="0" dirty="0">
                <a:solidFill>
                  <a:schemeClr val="tx1"/>
                </a:solidFill>
                <a:effectLst/>
                <a:latin typeface="+mn-lt"/>
                <a:ea typeface="+mn-ea"/>
                <a:cs typeface="+mn-cs"/>
              </a:rPr>
              <a:t> </a:t>
            </a:r>
            <a:r>
              <a:rPr lang="da-DK" sz="1200" b="0" kern="1200" dirty="0">
                <a:solidFill>
                  <a:schemeClr val="tx1"/>
                </a:solidFill>
                <a:effectLst/>
                <a:latin typeface="+mn-lt"/>
                <a:ea typeface="+mn-ea"/>
                <a:cs typeface="+mn-cs"/>
              </a:rPr>
              <a:t>min.</a:t>
            </a:r>
          </a:p>
          <a:p>
            <a:pPr lvl="0"/>
            <a:endParaRPr lang="da-DK" sz="1200" b="1" kern="1200" dirty="0">
              <a:solidFill>
                <a:schemeClr val="tx1"/>
              </a:solidFill>
              <a:effectLst/>
              <a:latin typeface="+mn-lt"/>
              <a:ea typeface="+mn-ea"/>
              <a:cs typeface="+mn-cs"/>
            </a:endParaRPr>
          </a:p>
          <a:p>
            <a:pPr lvl="0"/>
            <a:r>
              <a:rPr lang="da-DK" b="1" baseline="0" dirty="0"/>
              <a:t>Fremgangsmåde</a:t>
            </a:r>
            <a:r>
              <a:rPr lang="da-DK" sz="1200" b="1" kern="1200" dirty="0">
                <a:solidFill>
                  <a:schemeClr val="tx1"/>
                </a:solidFill>
                <a:effectLst/>
                <a:latin typeface="+mn-lt"/>
                <a:ea typeface="+mn-ea"/>
                <a:cs typeface="+mn-cs"/>
              </a:rPr>
              <a:t>: </a:t>
            </a:r>
            <a:r>
              <a:rPr lang="da-DK" sz="1200" b="0" kern="1200" dirty="0">
                <a:solidFill>
                  <a:schemeClr val="tx1"/>
                </a:solidFill>
                <a:effectLst/>
                <a:latin typeface="+mn-lt"/>
                <a:ea typeface="+mn-ea"/>
                <a:cs typeface="+mn-cs"/>
              </a:rPr>
              <a:t>Hvis nødvendigt, så forklar</a:t>
            </a:r>
            <a:r>
              <a:rPr lang="da-DK" sz="1200" b="0" kern="1200" baseline="0" dirty="0">
                <a:solidFill>
                  <a:schemeClr val="tx1"/>
                </a:solidFill>
                <a:effectLst/>
                <a:latin typeface="+mn-lt"/>
                <a:ea typeface="+mn-ea"/>
                <a:cs typeface="+mn-cs"/>
              </a:rPr>
              <a:t> kort metoden igen, så de ved hvad de skal – og sæt dem i gang.</a:t>
            </a:r>
            <a:endParaRPr lang="da-DK" sz="1200" b="0" kern="1200" dirty="0">
              <a:solidFill>
                <a:schemeClr val="tx1"/>
              </a:solidFill>
              <a:effectLst/>
              <a:latin typeface="+mn-lt"/>
              <a:ea typeface="+mn-ea"/>
              <a:cs typeface="+mn-cs"/>
            </a:endParaRPr>
          </a:p>
          <a:p>
            <a:pPr lvl="0"/>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Proces for øvelse:</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En spiller barn og en spiller stor makkerlæser – de prøver værktøjet af på hinanden.(5 min til hver)</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Opford</a:t>
            </a:r>
            <a:r>
              <a:rPr lang="da-DK" sz="1200" kern="1200" baseline="0" dirty="0">
                <a:solidFill>
                  <a:schemeClr val="tx1"/>
                </a:solidFill>
                <a:effectLst/>
                <a:latin typeface="+mn-lt"/>
                <a:ea typeface="+mn-ea"/>
                <a:cs typeface="+mn-cs"/>
              </a:rPr>
              <a:t>r dem også til at lave et par fejl, så den store læsemakker prøver at bruge ”peg og gentag” og ”Kigge ind i ordet”</a:t>
            </a:r>
          </a:p>
          <a:p>
            <a:pPr marL="171450" lvl="0" indent="-171450">
              <a:buFont typeface="Arial" panose="020B0604020202020204" pitchFamily="34" charset="0"/>
              <a:buChar char="•"/>
            </a:pPr>
            <a:r>
              <a:rPr lang="da-DK" sz="1200" kern="1200" baseline="0" dirty="0">
                <a:solidFill>
                  <a:schemeClr val="tx1"/>
                </a:solidFill>
                <a:effectLst/>
                <a:latin typeface="+mn-lt"/>
                <a:ea typeface="+mn-ea"/>
                <a:cs typeface="+mn-cs"/>
              </a:rPr>
              <a:t>Underviseren holder tiden og fortæller, hvornår de skal bytte rolle.</a:t>
            </a:r>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Opsamling (2 min): </a:t>
            </a:r>
            <a:r>
              <a:rPr lang="da-DK" sz="1200" b="0" kern="1200" dirty="0">
                <a:solidFill>
                  <a:schemeClr val="tx1"/>
                </a:solidFill>
                <a:effectLst/>
                <a:latin typeface="+mn-lt"/>
                <a:ea typeface="+mn-ea"/>
                <a:cs typeface="+mn-cs"/>
              </a:rPr>
              <a:t>E</a:t>
            </a:r>
            <a:r>
              <a:rPr lang="da-DK" sz="1200" kern="1200" dirty="0">
                <a:solidFill>
                  <a:schemeClr val="tx1"/>
                </a:solidFill>
                <a:effectLst/>
                <a:latin typeface="+mn-lt"/>
                <a:ea typeface="+mn-ea"/>
                <a:cs typeface="+mn-cs"/>
              </a:rPr>
              <a:t>r der noget, de er I tvivl om, ift. hvordan de skal bruge det?</a:t>
            </a:r>
          </a:p>
        </p:txBody>
      </p:sp>
      <p:sp>
        <p:nvSpPr>
          <p:cNvPr id="4" name="Pladsholder til slidenummer 3"/>
          <p:cNvSpPr>
            <a:spLocks noGrp="1"/>
          </p:cNvSpPr>
          <p:nvPr>
            <p:ph type="sldNum" sz="quarter" idx="10"/>
          </p:nvPr>
        </p:nvSpPr>
        <p:spPr/>
        <p:txBody>
          <a:bodyPr/>
          <a:lstStyle/>
          <a:p>
            <a:fld id="{C1AF718B-DD5B-4C19-A333-3B033272ECC7}" type="slidenum">
              <a:rPr lang="da-DK" smtClean="0"/>
              <a:t>22</a:t>
            </a:fld>
            <a:endParaRPr lang="da-DK" dirty="0"/>
          </a:p>
        </p:txBody>
      </p:sp>
    </p:spTree>
    <p:extLst>
      <p:ext uri="{BB962C8B-B14F-4D97-AF65-F5344CB8AC3E}">
        <p14:creationId xmlns:p14="http://schemas.microsoft.com/office/powerpoint/2010/main" val="607777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C1AF718B-DD5B-4C19-A333-3B033272ECC7}" type="slidenum">
              <a:rPr lang="da-DK" smtClean="0"/>
              <a:t>23</a:t>
            </a:fld>
            <a:endParaRPr lang="da-DK" dirty="0"/>
          </a:p>
        </p:txBody>
      </p:sp>
    </p:spTree>
    <p:extLst>
      <p:ext uri="{BB962C8B-B14F-4D97-AF65-F5344CB8AC3E}">
        <p14:creationId xmlns:p14="http://schemas.microsoft.com/office/powerpoint/2010/main" val="238005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Formål:</a:t>
            </a:r>
            <a:r>
              <a:rPr lang="da-DK" sz="1200" b="0" kern="1200" baseline="0" dirty="0">
                <a:solidFill>
                  <a:schemeClr val="tx1"/>
                </a:solidFill>
                <a:effectLst/>
                <a:latin typeface="+mn-lt"/>
                <a:ea typeface="+mn-ea"/>
                <a:cs typeface="+mn-cs"/>
              </a:rPr>
              <a:t> </a:t>
            </a:r>
            <a:r>
              <a:rPr lang="da-DK" sz="1200" kern="1200" dirty="0">
                <a:solidFill>
                  <a:schemeClr val="tx1"/>
                </a:solidFill>
                <a:effectLst/>
                <a:latin typeface="+mn-lt"/>
                <a:ea typeface="+mn-ea"/>
                <a:cs typeface="+mn-cs"/>
              </a:rPr>
              <a:t>Makkerlæserne får en god forståelse for, hvad det vil sige at lære at læse. At læsning består i både at kunne afkode og forstå det man læser. Oplægget</a:t>
            </a:r>
            <a:r>
              <a:rPr lang="da-DK" sz="1200" kern="1200" baseline="0" dirty="0">
                <a:solidFill>
                  <a:schemeClr val="tx1"/>
                </a:solidFill>
                <a:effectLst/>
                <a:latin typeface="+mn-lt"/>
                <a:ea typeface="+mn-ea"/>
                <a:cs typeface="+mn-cs"/>
              </a:rPr>
              <a:t> er således b</a:t>
            </a:r>
            <a:r>
              <a:rPr lang="da-DK" sz="1200" kern="1200" dirty="0">
                <a:solidFill>
                  <a:schemeClr val="tx1"/>
                </a:solidFill>
                <a:effectLst/>
                <a:latin typeface="+mn-lt"/>
                <a:ea typeface="+mn-ea"/>
                <a:cs typeface="+mn-cs"/>
              </a:rPr>
              <a:t>aggrundsviden for at hjælpe en anden med at lære at læse. Denne</a:t>
            </a:r>
            <a:r>
              <a:rPr lang="da-DK" sz="1200" kern="1200" baseline="0" dirty="0">
                <a:solidFill>
                  <a:schemeClr val="tx1"/>
                </a:solidFill>
                <a:effectLst/>
                <a:latin typeface="+mn-lt"/>
                <a:ea typeface="+mn-ea"/>
                <a:cs typeface="+mn-cs"/>
              </a:rPr>
              <a:t> v</a:t>
            </a:r>
            <a:r>
              <a:rPr lang="da-DK" sz="1200" kern="1200" dirty="0">
                <a:solidFill>
                  <a:schemeClr val="tx1"/>
                </a:solidFill>
                <a:effectLst/>
                <a:latin typeface="+mn-lt"/>
                <a:ea typeface="+mn-ea"/>
                <a:cs typeface="+mn-cs"/>
              </a:rPr>
              <a:t>iden vil særligt give</a:t>
            </a:r>
            <a:r>
              <a:rPr lang="da-DK" sz="1200" kern="1200" baseline="0" dirty="0">
                <a:solidFill>
                  <a:schemeClr val="tx1"/>
                </a:solidFill>
                <a:effectLst/>
                <a:latin typeface="+mn-lt"/>
                <a:ea typeface="+mn-ea"/>
                <a:cs typeface="+mn-cs"/>
              </a:rPr>
              <a:t> dem en forståelse for,</a:t>
            </a:r>
            <a:r>
              <a:rPr lang="da-DK" sz="1200" kern="1200" dirty="0">
                <a:solidFill>
                  <a:schemeClr val="tx1"/>
                </a:solidFill>
                <a:effectLst/>
                <a:latin typeface="+mn-lt"/>
                <a:ea typeface="+mn-ea"/>
                <a:cs typeface="+mn-cs"/>
              </a:rPr>
              <a:t> hvorfor de skal </a:t>
            </a:r>
            <a:r>
              <a:rPr lang="da-DK" sz="1200" i="1" kern="1200" dirty="0">
                <a:solidFill>
                  <a:schemeClr val="tx1"/>
                </a:solidFill>
                <a:effectLst/>
                <a:latin typeface="+mn-lt"/>
                <a:ea typeface="+mn-ea"/>
                <a:cs typeface="+mn-cs"/>
              </a:rPr>
              <a:t>tale</a:t>
            </a:r>
            <a:r>
              <a:rPr lang="da-DK" sz="1200" kern="1200" dirty="0">
                <a:solidFill>
                  <a:schemeClr val="tx1"/>
                </a:solidFill>
                <a:effectLst/>
                <a:latin typeface="+mn-lt"/>
                <a:ea typeface="+mn-ea"/>
                <a:cs typeface="+mn-cs"/>
              </a:rPr>
              <a:t> om teksten og ikke bare læse</a:t>
            </a:r>
            <a:r>
              <a:rPr lang="da-DK" sz="1200" kern="1200" baseline="0" dirty="0">
                <a:solidFill>
                  <a:schemeClr val="tx1"/>
                </a:solidFill>
                <a:effectLst/>
                <a:latin typeface="+mn-lt"/>
                <a:ea typeface="+mn-ea"/>
                <a:cs typeface="+mn-cs"/>
              </a:rPr>
              <a:t>.</a:t>
            </a:r>
          </a:p>
          <a:p>
            <a:endParaRPr lang="da-DK" sz="1200" kern="1200" baseline="0" dirty="0">
              <a:solidFill>
                <a:schemeClr val="tx1"/>
              </a:solidFill>
              <a:effectLst/>
              <a:latin typeface="+mn-lt"/>
              <a:ea typeface="+mn-ea"/>
              <a:cs typeface="+mn-cs"/>
            </a:endParaRPr>
          </a:p>
          <a:p>
            <a:r>
              <a:rPr lang="da-DK" sz="1200" b="1" kern="1200" baseline="0" dirty="0">
                <a:solidFill>
                  <a:schemeClr val="tx1"/>
                </a:solidFill>
                <a:effectLst/>
                <a:latin typeface="+mn-lt"/>
                <a:ea typeface="+mn-ea"/>
                <a:cs typeface="+mn-cs"/>
              </a:rPr>
              <a:t>Tid</a:t>
            </a:r>
            <a:r>
              <a:rPr lang="da-DK" sz="1200" kern="1200" baseline="0" dirty="0">
                <a:solidFill>
                  <a:schemeClr val="tx1"/>
                </a:solidFill>
                <a:effectLst/>
                <a:latin typeface="+mn-lt"/>
                <a:ea typeface="+mn-ea"/>
                <a:cs typeface="+mn-cs"/>
              </a:rPr>
              <a:t>: ca. 5 min.</a:t>
            </a:r>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Fremgangsmåde: </a:t>
            </a:r>
            <a:r>
              <a:rPr lang="da-DK" sz="1200" b="0" kern="1200" dirty="0">
                <a:solidFill>
                  <a:schemeClr val="tx1"/>
                </a:solidFill>
                <a:effectLst/>
                <a:latin typeface="+mn-lt"/>
                <a:ea typeface="+mn-ea"/>
                <a:cs typeface="+mn-cs"/>
              </a:rPr>
              <a:t>Underviseren forklarer læseligningen, </a:t>
            </a:r>
            <a:r>
              <a:rPr lang="da-DK" baseline="0" dirty="0"/>
              <a:t>og giver er mulighed for, at deltagerne kan stille spørgsmål.</a:t>
            </a:r>
          </a:p>
          <a:p>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Oplæg: </a:t>
            </a:r>
          </a:p>
          <a:p>
            <a:pPr marL="171450" indent="-171450">
              <a:buFont typeface="Arial" panose="020B0604020202020204" pitchFamily="34" charset="0"/>
              <a:buChar char="•"/>
            </a:pPr>
            <a:r>
              <a:rPr lang="da-DK" sz="1200" kern="1200" dirty="0">
                <a:solidFill>
                  <a:schemeClr val="tx1"/>
                </a:solidFill>
                <a:effectLst/>
                <a:latin typeface="+mn-lt"/>
                <a:ea typeface="+mn-ea"/>
                <a:cs typeface="+mn-cs"/>
              </a:rPr>
              <a:t>Forklar den simple læseligning: Læsning = afkodning x sprogforståelse</a:t>
            </a:r>
          </a:p>
          <a:p>
            <a:pPr marL="171450" indent="-171450">
              <a:buFont typeface="Arial" panose="020B0604020202020204" pitchFamily="34" charset="0"/>
              <a:buChar char="•"/>
            </a:pPr>
            <a:r>
              <a:rPr lang="da-DK" sz="1200" u="sng" kern="1200" dirty="0">
                <a:solidFill>
                  <a:schemeClr val="tx1"/>
                </a:solidFill>
                <a:effectLst/>
                <a:latin typeface="+mn-lt"/>
                <a:ea typeface="+mn-ea"/>
                <a:cs typeface="+mn-cs"/>
              </a:rPr>
              <a:t>Afkodning</a:t>
            </a:r>
            <a:r>
              <a:rPr lang="da-DK" sz="1200" kern="1200" baseline="0" dirty="0">
                <a:solidFill>
                  <a:schemeClr val="tx1"/>
                </a:solidFill>
                <a:effectLst/>
                <a:latin typeface="+mn-lt"/>
                <a:ea typeface="+mn-ea"/>
                <a:cs typeface="+mn-cs"/>
              </a:rPr>
              <a:t> vil sige at kunne sætte bogstaverne og deres lyde sammen til ordet. (fx ”b + u + s = bus”)</a:t>
            </a:r>
          </a:p>
          <a:p>
            <a:pPr marL="171450" indent="-171450">
              <a:buFont typeface="Arial" panose="020B0604020202020204" pitchFamily="34" charset="0"/>
              <a:buChar char="•"/>
            </a:pPr>
            <a:r>
              <a:rPr lang="da-DK" sz="1200" u="sng" kern="1200" baseline="0" dirty="0">
                <a:solidFill>
                  <a:schemeClr val="tx1"/>
                </a:solidFill>
                <a:effectLst/>
                <a:latin typeface="+mn-lt"/>
                <a:ea typeface="+mn-ea"/>
                <a:cs typeface="+mn-cs"/>
              </a:rPr>
              <a:t>Sprogforståelse</a:t>
            </a:r>
            <a:r>
              <a:rPr lang="da-DK" sz="1200" kern="1200" baseline="0" dirty="0">
                <a:solidFill>
                  <a:schemeClr val="tx1"/>
                </a:solidFill>
                <a:effectLst/>
                <a:latin typeface="+mn-lt"/>
                <a:ea typeface="+mn-ea"/>
                <a:cs typeface="+mn-cs"/>
              </a:rPr>
              <a:t> er at vide hvad ordene betyder (fx En bus er et langt køretøj, som har plads til mange passagerer), at forstå ordet i konteksten (fx forstå at ”han” refererer til en bestemt person i bogen). </a:t>
            </a:r>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TIP</a:t>
            </a:r>
            <a:r>
              <a:rPr lang="da-DK" sz="1200" kern="1200" dirty="0">
                <a:solidFill>
                  <a:schemeClr val="tx1"/>
                </a:solidFill>
                <a:effectLst/>
                <a:latin typeface="+mn-lt"/>
                <a:ea typeface="+mn-ea"/>
                <a:cs typeface="+mn-cs"/>
              </a:rPr>
              <a:t> – Hvis</a:t>
            </a:r>
            <a:r>
              <a:rPr lang="da-DK" sz="1200" kern="1200" baseline="0" dirty="0">
                <a:solidFill>
                  <a:schemeClr val="tx1"/>
                </a:solidFill>
                <a:effectLst/>
                <a:latin typeface="+mn-lt"/>
                <a:ea typeface="+mn-ea"/>
                <a:cs typeface="+mn-cs"/>
              </a:rPr>
              <a:t> den der afholder kurset ikke er bekendt med teorien, så få evt. en mini-intro til den simple læseligning af skolens læsevejleder.</a:t>
            </a:r>
          </a:p>
        </p:txBody>
      </p:sp>
      <p:sp>
        <p:nvSpPr>
          <p:cNvPr id="4" name="Pladsholder til slidenummer 3"/>
          <p:cNvSpPr>
            <a:spLocks noGrp="1"/>
          </p:cNvSpPr>
          <p:nvPr>
            <p:ph type="sldNum" sz="quarter" idx="10"/>
          </p:nvPr>
        </p:nvSpPr>
        <p:spPr/>
        <p:txBody>
          <a:bodyPr/>
          <a:lstStyle/>
          <a:p>
            <a:fld id="{C1AF718B-DD5B-4C19-A333-3B033272ECC7}" type="slidenum">
              <a:rPr lang="da-DK" smtClean="0"/>
              <a:t>24</a:t>
            </a:fld>
            <a:endParaRPr lang="da-DK" dirty="0"/>
          </a:p>
        </p:txBody>
      </p:sp>
    </p:spTree>
    <p:extLst>
      <p:ext uri="{BB962C8B-B14F-4D97-AF65-F5344CB8AC3E}">
        <p14:creationId xmlns:p14="http://schemas.microsoft.com/office/powerpoint/2010/main" val="1769732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Formål: </a:t>
            </a:r>
            <a:r>
              <a:rPr lang="da-DK" dirty="0"/>
              <a:t>Makkerlæserne skal klædes på til at tale om teksten.</a:t>
            </a:r>
            <a:r>
              <a:rPr lang="da-DK" baseline="0" dirty="0"/>
              <a:t> Hvordan gør man? De skal også vide, hvorfor det er gavnligt at tale om det, man læser.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r>
              <a:rPr lang="da-DK" sz="1200" b="1" kern="1200" baseline="0" dirty="0">
                <a:solidFill>
                  <a:schemeClr val="tx1"/>
                </a:solidFill>
                <a:effectLst/>
                <a:latin typeface="+mn-lt"/>
                <a:ea typeface="+mn-ea"/>
                <a:cs typeface="+mn-cs"/>
              </a:rPr>
              <a:t>Tid</a:t>
            </a:r>
            <a:r>
              <a:rPr lang="da-DK" sz="1200" kern="1200" baseline="0" dirty="0">
                <a:solidFill>
                  <a:schemeClr val="tx1"/>
                </a:solidFill>
                <a:effectLst/>
                <a:latin typeface="+mn-lt"/>
                <a:ea typeface="+mn-ea"/>
                <a:cs typeface="+mn-cs"/>
              </a:rPr>
              <a:t>: ca. 5 min.</a:t>
            </a:r>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Fremgangsmåde: </a:t>
            </a:r>
            <a:r>
              <a:rPr lang="da-DK" b="0" dirty="0"/>
              <a:t>Underviseren gennemgår sliden. Forklar vigtigheden i at tale om det, man læser jf. forrige slide og læseligningens del om ”sprogforståelse”. Giv deltagerne mulighed for at stille spørgsmål undervejs. Snak også gerne I plenum om, hvad deltagerne yderligere tænker, at man kan tale om før, under og efter læsningen.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Oplæg:</a:t>
            </a:r>
            <a:r>
              <a:rPr lang="da-DK"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Det er en</a:t>
            </a:r>
            <a:r>
              <a:rPr lang="da-DK" b="0" baseline="0" dirty="0"/>
              <a:t> god idé at snakke om det, man læser, fordi man på den måde kan hjælpe barnet med at forstå det han/hun læser og ikke bare sige ordene højt. På den måde lærer de at forstå og bruge flere 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Når man skal snakke</a:t>
            </a:r>
            <a:r>
              <a:rPr lang="da-DK" baseline="0" dirty="0"/>
              <a:t> om det man læser, er det en god idé at dele det op i tre faser: før, under og efter.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0" u="sng" baseline="0" dirty="0"/>
              <a:t>Før</a:t>
            </a:r>
            <a:r>
              <a:rPr lang="da-DK" b="1" baseline="0" dirty="0"/>
              <a:t>:  </a:t>
            </a:r>
            <a:r>
              <a:rPr lang="da-DK" baseline="0" dirty="0"/>
              <a:t>Det er en god idé at snakke om bogen inden man begynder at læse. Det gør, at barnet allerede er sporet ind på ”hvad er det er jeg skal til at læse”? Hvad er det for en historie? Hvad er det jeg skal lære noget om? Er det noget der interesserer mig?</a:t>
            </a:r>
            <a:endParaRPr lang="da-DK" b="0" u="non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0" u="sng" dirty="0"/>
              <a:t>Under</a:t>
            </a:r>
            <a:r>
              <a:rPr lang="da-DK" b="1" dirty="0"/>
              <a:t>: </a:t>
            </a:r>
            <a:r>
              <a:rPr lang="da-DK" b="1" baseline="0" dirty="0"/>
              <a:t> </a:t>
            </a:r>
            <a:r>
              <a:rPr lang="da-DK" b="0" dirty="0"/>
              <a:t>Ved at snakke om det</a:t>
            </a:r>
            <a:r>
              <a:rPr lang="da-DK" b="0" baseline="0" dirty="0"/>
              <a:t> man læser løbende, holder man barnets hjerne aktiv i forhold til hele tiden at forholde sig til tekstens indhold og de får mulighed for at bruge og genbruge nogle af de ord, som er med i teksten. På denne måde kan man også tjekke om barnet faktisk forstår, hvad han/hun selv læser. Eller om barnet bare læser lyde op.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0" u="sng" baseline="0" dirty="0"/>
              <a:t>Efter</a:t>
            </a:r>
            <a:r>
              <a:rPr lang="da-DK" b="1" baseline="0" dirty="0"/>
              <a:t>:</a:t>
            </a:r>
            <a:r>
              <a:rPr lang="da-DK" b="0" baseline="0" dirty="0"/>
              <a:t> </a:t>
            </a:r>
            <a:r>
              <a:rPr lang="da-DK" sz="1200" dirty="0"/>
              <a:t>Når I har læst hele bogen, kan I snakke om hele bogens indhold. </a:t>
            </a:r>
            <a:r>
              <a:rPr lang="da-DK" b="0" baseline="0" dirty="0"/>
              <a:t>Ved at snakke om det man læser til slut, får man mulighed for at tale om, hvad historien egentlig handlede om. På den måde får barnet en dybere forståelse af teksten og ordene.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b="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0" baseline="0" dirty="0"/>
              <a:t>Hvis den lille læsemakker læser rimelig godt – så kan det være godt at sætte ekstra meget fokus på at tale om teksten. </a:t>
            </a:r>
            <a:br>
              <a:rPr lang="da-DK" b="0" baseline="0" dirty="0"/>
            </a:br>
            <a:r>
              <a:rPr lang="da-DK" b="0" baseline="0" dirty="0"/>
              <a:t>Læser den lille makkerlæser mindre godt, er de især godt at tale før læsning (titel, forside osv.) </a:t>
            </a:r>
            <a:r>
              <a:rPr lang="da-DK" sz="1200" i="0" dirty="0">
                <a:solidFill>
                  <a:schemeClr val="bg2"/>
                </a:solidFill>
                <a:latin typeface="Arial"/>
                <a:cs typeface="Arial"/>
              </a:rPr>
              <a:t>Det kan hjælpe</a:t>
            </a:r>
            <a:r>
              <a:rPr lang="da-DK" sz="1200" i="0" baseline="0" dirty="0">
                <a:solidFill>
                  <a:schemeClr val="bg2"/>
                </a:solidFill>
                <a:latin typeface="Arial"/>
                <a:cs typeface="Arial"/>
              </a:rPr>
              <a:t> den lille med at forberede sig på, hvad bogen handler om, og gøre det nemmere for barnet at gennemskue hvilke ord, der er tale om. Det kan også være en god idé at den store makker læser teksten højt for den lille (efter at den lille har læst teksten) inden de taler om teksten.</a:t>
            </a:r>
            <a:endParaRPr lang="da-DK" sz="1200" i="0" dirty="0">
              <a:solidFill>
                <a:schemeClr val="bg2"/>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u="none" dirty="0"/>
              <a:t>Forslag</a:t>
            </a:r>
            <a:r>
              <a:rPr lang="da-DK" b="1" dirty="0"/>
              <a:t>: </a:t>
            </a:r>
            <a:r>
              <a:rPr lang="da-DK" dirty="0"/>
              <a:t>Link til film</a:t>
            </a:r>
            <a:r>
              <a:rPr lang="da-DK" baseline="0" dirty="0"/>
              <a:t> om dialogisk læsning.</a:t>
            </a:r>
            <a:r>
              <a:rPr lang="da-DK" dirty="0">
                <a:hlinkClick r:id="rId3"/>
              </a:rPr>
              <a:t> https://arkiv.emu.dk/modul/dialogisk-l%C3%A6sning-0#</a:t>
            </a:r>
            <a:r>
              <a:rPr lang="da-DK" dirty="0"/>
              <a:t> (denne film foregår i</a:t>
            </a:r>
            <a:r>
              <a:rPr lang="da-DK" baseline="0" dirty="0"/>
              <a:t> en anden kontekst: forælder der læser med et lille barn. Den kan bruges til at illustrere, hvordan man taler om teksten, men skal naturligvis bruges med lidt forbehold)</a:t>
            </a:r>
          </a:p>
        </p:txBody>
      </p:sp>
      <p:sp>
        <p:nvSpPr>
          <p:cNvPr id="4" name="Pladsholder til slidenummer 3"/>
          <p:cNvSpPr>
            <a:spLocks noGrp="1"/>
          </p:cNvSpPr>
          <p:nvPr>
            <p:ph type="sldNum" sz="quarter" idx="10"/>
          </p:nvPr>
        </p:nvSpPr>
        <p:spPr/>
        <p:txBody>
          <a:bodyPr/>
          <a:lstStyle/>
          <a:p>
            <a:fld id="{C1AF718B-DD5B-4C19-A333-3B033272ECC7}" type="slidenum">
              <a:rPr lang="da-DK" smtClean="0"/>
              <a:t>25</a:t>
            </a:fld>
            <a:endParaRPr lang="da-DK" dirty="0"/>
          </a:p>
        </p:txBody>
      </p:sp>
    </p:spTree>
    <p:extLst>
      <p:ext uri="{BB962C8B-B14F-4D97-AF65-F5344CB8AC3E}">
        <p14:creationId xmlns:p14="http://schemas.microsoft.com/office/powerpoint/2010/main" val="1182278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 </a:t>
            </a:r>
            <a:r>
              <a:rPr lang="da-DK" dirty="0"/>
              <a:t>At makkerlæserne får inspiration</a:t>
            </a:r>
            <a:r>
              <a:rPr lang="da-DK" baseline="0" dirty="0"/>
              <a:t> til, hvad de kan snakke/spørge om, når de læser med deres makker, også når bøgerne er meget simple, som letlæselige bøger ofte er.</a:t>
            </a:r>
            <a:endParaRPr lang="da-DK" dirty="0"/>
          </a:p>
          <a:p>
            <a:endParaRPr lang="da-DK" dirty="0"/>
          </a:p>
          <a:p>
            <a:r>
              <a:rPr lang="da-DK" sz="1200" b="1" kern="1200" baseline="0" dirty="0">
                <a:solidFill>
                  <a:schemeClr val="tx1"/>
                </a:solidFill>
                <a:effectLst/>
                <a:latin typeface="+mn-lt"/>
                <a:ea typeface="+mn-ea"/>
                <a:cs typeface="+mn-cs"/>
              </a:rPr>
              <a:t>Tid</a:t>
            </a:r>
            <a:r>
              <a:rPr lang="da-DK" sz="1200" kern="1200" baseline="0" dirty="0">
                <a:solidFill>
                  <a:schemeClr val="tx1"/>
                </a:solidFill>
                <a:effectLst/>
                <a:latin typeface="+mn-lt"/>
                <a:ea typeface="+mn-ea"/>
                <a:cs typeface="+mn-cs"/>
              </a:rPr>
              <a:t>: ca. 5 min.</a:t>
            </a:r>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Fremgangsmåde: </a:t>
            </a:r>
            <a:r>
              <a:rPr lang="da-DK" b="0" dirty="0"/>
              <a:t>Ved første klik er det kun billedet og overskriften, der er synlige. Ved 3 klik kommer der 3 eksempler på spørgsmål frem</a:t>
            </a:r>
            <a:endParaRPr lang="da-DK" b="1" dirty="0"/>
          </a:p>
          <a:p>
            <a:endParaRPr lang="da-DK" b="1" dirty="0"/>
          </a:p>
          <a:p>
            <a:r>
              <a:rPr lang="da-DK" b="1" dirty="0"/>
              <a:t>Oplæg</a:t>
            </a:r>
            <a:r>
              <a:rPr lang="da-DK" dirty="0"/>
              <a:t>: </a:t>
            </a:r>
          </a:p>
          <a:p>
            <a:pPr marL="171450" indent="-171450">
              <a:buFont typeface="Arial" panose="020B0604020202020204" pitchFamily="34" charset="0"/>
              <a:buChar char="•"/>
            </a:pPr>
            <a:r>
              <a:rPr lang="da-DK" dirty="0"/>
              <a:t>Forklar at billedet er to sider fra en letlæselig børnebog. </a:t>
            </a:r>
          </a:p>
          <a:p>
            <a:pPr marL="171450" indent="-171450">
              <a:buFont typeface="Arial" panose="020B0604020202020204" pitchFamily="34" charset="0"/>
              <a:buChar char="•"/>
            </a:pPr>
            <a:r>
              <a:rPr lang="da-DK" dirty="0"/>
              <a:t>Spørg deltagerne, hvad man kunne</a:t>
            </a:r>
            <a:r>
              <a:rPr lang="da-DK" baseline="0" dirty="0"/>
              <a:t> tale/spørge om, hvis man læste denne bog med sin makkerlæser. </a:t>
            </a:r>
          </a:p>
          <a:p>
            <a:pPr marL="171450" indent="-171450">
              <a:buFont typeface="Arial" panose="020B0604020202020204" pitchFamily="34" charset="0"/>
              <a:buChar char="•"/>
            </a:pPr>
            <a:r>
              <a:rPr lang="da-DK" baseline="0" dirty="0"/>
              <a:t>Få gerne deltagerne til at komme med 3-5 forslag.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aseline="0" dirty="0"/>
              <a:t>Klikkes på slide så de tre forslag til spørgsmål kommer frem </a:t>
            </a:r>
            <a:r>
              <a:rPr lang="da-DK" b="0" dirty="0"/>
              <a:t>– er det de samme spørgsmål, som I talte om?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b="0" dirty="0"/>
          </a:p>
        </p:txBody>
      </p:sp>
      <p:sp>
        <p:nvSpPr>
          <p:cNvPr id="4" name="Pladsholder til slidenummer 3"/>
          <p:cNvSpPr>
            <a:spLocks noGrp="1"/>
          </p:cNvSpPr>
          <p:nvPr>
            <p:ph type="sldNum" sz="quarter" idx="10"/>
          </p:nvPr>
        </p:nvSpPr>
        <p:spPr/>
        <p:txBody>
          <a:bodyPr/>
          <a:lstStyle/>
          <a:p>
            <a:fld id="{C1AF718B-DD5B-4C19-A333-3B033272ECC7}" type="slidenum">
              <a:rPr lang="da-DK" smtClean="0"/>
              <a:t>26</a:t>
            </a:fld>
            <a:endParaRPr lang="da-DK" dirty="0"/>
          </a:p>
        </p:txBody>
      </p:sp>
    </p:spTree>
    <p:extLst>
      <p:ext uri="{BB962C8B-B14F-4D97-AF65-F5344CB8AC3E}">
        <p14:creationId xmlns:p14="http://schemas.microsoft.com/office/powerpoint/2010/main" val="1067616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Formål: </a:t>
            </a:r>
            <a:r>
              <a:rPr lang="da-DK" dirty="0"/>
              <a:t>Makkerlæserne skal klædes på til at tale om teksten.</a:t>
            </a:r>
            <a:r>
              <a:rPr lang="da-DK" baseline="0" dirty="0"/>
              <a:t> Hvordan gør 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r>
              <a:rPr lang="da-DK" sz="1200" b="1" kern="1200" baseline="0" dirty="0">
                <a:solidFill>
                  <a:schemeClr val="tx1"/>
                </a:solidFill>
                <a:effectLst/>
                <a:latin typeface="+mn-lt"/>
                <a:ea typeface="+mn-ea"/>
                <a:cs typeface="+mn-cs"/>
              </a:rPr>
              <a:t>Tid</a:t>
            </a:r>
            <a:r>
              <a:rPr lang="da-DK" sz="1200" kern="1200" baseline="0" dirty="0">
                <a:solidFill>
                  <a:schemeClr val="tx1"/>
                </a:solidFill>
                <a:effectLst/>
                <a:latin typeface="+mn-lt"/>
                <a:ea typeface="+mn-ea"/>
                <a:cs typeface="+mn-cs"/>
              </a:rPr>
              <a:t>: ca. 15 min.</a:t>
            </a:r>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Fremgangsmåde: </a:t>
            </a:r>
            <a:r>
              <a:rPr lang="da-DK" b="1" dirty="0"/>
              <a:t> </a:t>
            </a:r>
            <a:r>
              <a:rPr lang="da-DK" dirty="0"/>
              <a:t>Forklar rammen for øvelsen, sæt de unge i gang og hold styr på tiden.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Øvelse (10 min):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De skal lave et lille rollespil, hvor</a:t>
            </a:r>
            <a:r>
              <a:rPr lang="da-DK" baseline="0" dirty="0"/>
              <a:t> de på skift spiller den lille læsemakker.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aseline="0" dirty="0"/>
              <a:t>Som stor makkerlæser, skal de skal først tale om bogen, inden de går i gang: forside m.m. Herefter skal de prøve at finde på min. ét spørgsmål til hver side. Hvis de bliver færdige med en bog, kan de også prøve at tale om, hvad der skete i det, om de kunne lide den osv.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aseline="0" dirty="0"/>
              <a:t>Giv besked, når de fem minutter er gået, og de skal bytte rolle.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Opsamling (5 min):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aseline="0" dirty="0"/>
              <a:t>Slut med at samle op på, hvordan det er gået.  Spørg dem fx 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aseline="0" dirty="0"/>
              <a:t>Hvordan oplevede de det at skulle tale om teksten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aseline="0" dirty="0"/>
              <a:t>Hvad var nemt?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aseline="0" dirty="0"/>
              <a:t>Hvad var svært?</a:t>
            </a:r>
          </a:p>
        </p:txBody>
      </p:sp>
      <p:sp>
        <p:nvSpPr>
          <p:cNvPr id="4" name="Pladsholder til slidenummer 3"/>
          <p:cNvSpPr>
            <a:spLocks noGrp="1"/>
          </p:cNvSpPr>
          <p:nvPr>
            <p:ph type="sldNum" sz="quarter" idx="10"/>
          </p:nvPr>
        </p:nvSpPr>
        <p:spPr/>
        <p:txBody>
          <a:bodyPr/>
          <a:lstStyle/>
          <a:p>
            <a:fld id="{C1AF718B-DD5B-4C19-A333-3B033272ECC7}" type="slidenum">
              <a:rPr lang="da-DK" smtClean="0"/>
              <a:t>27</a:t>
            </a:fld>
            <a:endParaRPr lang="da-DK" dirty="0"/>
          </a:p>
        </p:txBody>
      </p:sp>
    </p:spTree>
    <p:extLst>
      <p:ext uri="{BB962C8B-B14F-4D97-AF65-F5344CB8AC3E}">
        <p14:creationId xmlns:p14="http://schemas.microsoft.com/office/powerpoint/2010/main" val="274387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Formål: </a:t>
            </a:r>
            <a:r>
              <a:rPr lang="da-DK" sz="1200" kern="1200" dirty="0">
                <a:solidFill>
                  <a:schemeClr val="tx1"/>
                </a:solidFill>
                <a:effectLst/>
                <a:latin typeface="+mn-lt"/>
                <a:ea typeface="+mn-ea"/>
                <a:cs typeface="+mn-cs"/>
              </a:rPr>
              <a:t>Makkerlæserne får kendskab til logbogen og forstår, hvorfor det er vigtigt, at de udfylder den sammen med den</a:t>
            </a:r>
            <a:r>
              <a:rPr lang="da-DK" sz="1200" kern="1200" baseline="0" dirty="0">
                <a:solidFill>
                  <a:schemeClr val="tx1"/>
                </a:solidFill>
                <a:effectLst/>
                <a:latin typeface="+mn-lt"/>
                <a:ea typeface="+mn-ea"/>
                <a:cs typeface="+mn-cs"/>
              </a:rPr>
              <a:t> lille makkerlæser.</a:t>
            </a:r>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da-DK" sz="1200" b="1" kern="1200" baseline="0" dirty="0">
                <a:solidFill>
                  <a:schemeClr val="tx1"/>
                </a:solidFill>
                <a:effectLst/>
                <a:latin typeface="+mn-lt"/>
                <a:ea typeface="+mn-ea"/>
                <a:cs typeface="+mn-cs"/>
              </a:rPr>
              <a:t>Tid</a:t>
            </a:r>
            <a:r>
              <a:rPr lang="da-DK" sz="1200" kern="1200" baseline="0" dirty="0">
                <a:solidFill>
                  <a:schemeClr val="tx1"/>
                </a:solidFill>
                <a:effectLst/>
                <a:latin typeface="+mn-lt"/>
                <a:ea typeface="+mn-ea"/>
                <a:cs typeface="+mn-cs"/>
              </a:rPr>
              <a:t>: ca. 3 min.</a:t>
            </a:r>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Fremgangsmåde: </a:t>
            </a:r>
            <a:r>
              <a:rPr lang="da-DK" sz="1200" b="0" kern="1200" dirty="0">
                <a:solidFill>
                  <a:schemeClr val="tx1"/>
                </a:solidFill>
                <a:effectLst/>
                <a:latin typeface="+mn-lt"/>
                <a:ea typeface="+mn-ea"/>
                <a:cs typeface="+mn-cs"/>
              </a:rPr>
              <a:t>Underviseren forklarer kort om logbogen.</a:t>
            </a:r>
            <a:r>
              <a:rPr lang="da-DK" sz="1200" b="0" kern="1200" baseline="0" dirty="0">
                <a:solidFill>
                  <a:schemeClr val="tx1"/>
                </a:solidFill>
                <a:effectLst/>
                <a:latin typeface="+mn-lt"/>
                <a:ea typeface="+mn-ea"/>
                <a:cs typeface="+mn-cs"/>
              </a:rPr>
              <a:t> D</a:t>
            </a:r>
            <a:r>
              <a:rPr lang="da-DK" baseline="0" dirty="0"/>
              <a:t>eltagerne kan stille spørgsmål undervejs.</a:t>
            </a:r>
          </a:p>
          <a:p>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Oplæg: </a:t>
            </a:r>
          </a:p>
          <a:p>
            <a:pPr marL="171450" indent="-171450">
              <a:buFont typeface="Arial" panose="020B0604020202020204" pitchFamily="34" charset="0"/>
              <a:buChar char="•"/>
            </a:pPr>
            <a:r>
              <a:rPr lang="da-DK" sz="1200" kern="1200" dirty="0">
                <a:solidFill>
                  <a:schemeClr val="tx1"/>
                </a:solidFill>
                <a:effectLst/>
                <a:latin typeface="+mn-lt"/>
                <a:ea typeface="+mn-ea"/>
                <a:cs typeface="+mn-cs"/>
              </a:rPr>
              <a:t>Præsenter logbogen,</a:t>
            </a:r>
            <a:r>
              <a:rPr lang="da-DK" sz="1200" kern="1200" baseline="0" dirty="0">
                <a:solidFill>
                  <a:schemeClr val="tx1"/>
                </a:solidFill>
                <a:effectLst/>
                <a:latin typeface="+mn-lt"/>
                <a:ea typeface="+mn-ea"/>
                <a:cs typeface="+mn-cs"/>
              </a:rPr>
              <a:t> f</a:t>
            </a:r>
            <a:r>
              <a:rPr lang="da-DK" sz="1200" kern="1200" dirty="0">
                <a:solidFill>
                  <a:schemeClr val="tx1"/>
                </a:solidFill>
                <a:effectLst/>
                <a:latin typeface="+mn-lt"/>
                <a:ea typeface="+mn-ea"/>
                <a:cs typeface="+mn-cs"/>
              </a:rPr>
              <a:t>ortæl </a:t>
            </a:r>
            <a:r>
              <a:rPr lang="da-DK" sz="1200" i="1" kern="1200" dirty="0">
                <a:solidFill>
                  <a:schemeClr val="tx1"/>
                </a:solidFill>
                <a:effectLst/>
                <a:latin typeface="+mn-lt"/>
                <a:ea typeface="+mn-ea"/>
                <a:cs typeface="+mn-cs"/>
              </a:rPr>
              <a:t>hvornår</a:t>
            </a:r>
            <a:r>
              <a:rPr lang="da-DK" sz="1200" kern="1200" dirty="0">
                <a:solidFill>
                  <a:schemeClr val="tx1"/>
                </a:solidFill>
                <a:effectLst/>
                <a:latin typeface="+mn-lt"/>
                <a:ea typeface="+mn-ea"/>
                <a:cs typeface="+mn-cs"/>
              </a:rPr>
              <a:t> de skal udfylde den, og </a:t>
            </a:r>
            <a:r>
              <a:rPr lang="da-DK" sz="1200" i="1" kern="1200" dirty="0">
                <a:solidFill>
                  <a:schemeClr val="tx1"/>
                </a:solidFill>
                <a:effectLst/>
                <a:latin typeface="+mn-lt"/>
                <a:ea typeface="+mn-ea"/>
                <a:cs typeface="+mn-cs"/>
              </a:rPr>
              <a:t>hvorfor</a:t>
            </a:r>
            <a:r>
              <a:rPr lang="da-DK" sz="1200" kern="1200" dirty="0">
                <a:solidFill>
                  <a:schemeClr val="tx1"/>
                </a:solidFill>
                <a:effectLst/>
                <a:latin typeface="+mn-lt"/>
                <a:ea typeface="+mn-ea"/>
                <a:cs typeface="+mn-cs"/>
              </a:rPr>
              <a:t> de skal</a:t>
            </a:r>
            <a:r>
              <a:rPr lang="da-DK" sz="1200" kern="1200" baseline="0" dirty="0">
                <a:solidFill>
                  <a:schemeClr val="tx1"/>
                </a:solidFill>
                <a:effectLst/>
                <a:latin typeface="+mn-lt"/>
                <a:ea typeface="+mn-ea"/>
                <a:cs typeface="+mn-cs"/>
              </a:rPr>
              <a:t> udfylde den.</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Logbogen</a:t>
            </a:r>
            <a:r>
              <a:rPr lang="da-DK" sz="1200" kern="1200" baseline="0" dirty="0">
                <a:solidFill>
                  <a:schemeClr val="tx1"/>
                </a:solidFill>
                <a:effectLst/>
                <a:latin typeface="+mn-lt"/>
                <a:ea typeface="+mn-ea"/>
                <a:cs typeface="+mn-cs"/>
              </a:rPr>
              <a:t> er et redskab til at snakke med deres lille makkerlæser om, hvordan de begge synes det går, og om der er noget, de kan gøre noget bedre eller anderledes (fx finde en lettere/svære bog, holde flere pauser, bruge en af læsemetoderne mere osv.). </a:t>
            </a:r>
          </a:p>
          <a:p>
            <a:pPr marL="171450" lvl="0" indent="-171450">
              <a:buFont typeface="Arial" panose="020B0604020202020204" pitchFamily="34" charset="0"/>
              <a:buChar char="•"/>
            </a:pPr>
            <a:r>
              <a:rPr lang="da-DK" sz="1200" kern="1200" baseline="0" dirty="0">
                <a:solidFill>
                  <a:schemeClr val="tx1"/>
                </a:solidFill>
                <a:effectLst/>
                <a:latin typeface="+mn-lt"/>
                <a:ea typeface="+mn-ea"/>
                <a:cs typeface="+mn-cs"/>
              </a:rPr>
              <a:t>Logbogen hjælper dem også med at holde styr på hvad og hvor meget, de læser.</a:t>
            </a:r>
          </a:p>
          <a:p>
            <a:pPr marL="171450" lvl="0" indent="-171450">
              <a:buFont typeface="Arial" panose="020B0604020202020204" pitchFamily="34" charset="0"/>
              <a:buChar char="•"/>
            </a:pPr>
            <a:r>
              <a:rPr lang="da-DK" sz="1200" kern="1200" baseline="0" dirty="0">
                <a:solidFill>
                  <a:schemeClr val="tx1"/>
                </a:solidFill>
                <a:effectLst/>
                <a:latin typeface="+mn-lt"/>
                <a:ea typeface="+mn-ea"/>
                <a:cs typeface="+mn-cs"/>
              </a:rPr>
              <a:t>Samtidig bliver logbogen brugt til at evaluere projektet Min makkerlæser – min ven, så andre kan se, om det er en god måde at hjælpe børn med at blive bedre til at læse. Fortæl evt. at der også er andre steder i landet hvor man prøver Makkerlæsning af, så de ved, at de er en del af et større projekt.</a:t>
            </a:r>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Vis et eksempel på, hvordan de udfylder den (se næste slide).</a:t>
            </a:r>
            <a:endParaRPr lang="da-DK" dirty="0"/>
          </a:p>
        </p:txBody>
      </p:sp>
      <p:sp>
        <p:nvSpPr>
          <p:cNvPr id="4" name="Pladsholder til slidenummer 3"/>
          <p:cNvSpPr>
            <a:spLocks noGrp="1"/>
          </p:cNvSpPr>
          <p:nvPr>
            <p:ph type="sldNum" sz="quarter" idx="10"/>
          </p:nvPr>
        </p:nvSpPr>
        <p:spPr/>
        <p:txBody>
          <a:bodyPr/>
          <a:lstStyle/>
          <a:p>
            <a:fld id="{C1AF718B-DD5B-4C19-A333-3B033272ECC7}" type="slidenum">
              <a:rPr lang="da-DK" smtClean="0"/>
              <a:t>28</a:t>
            </a:fld>
            <a:endParaRPr lang="da-DK" dirty="0"/>
          </a:p>
        </p:txBody>
      </p:sp>
    </p:spTree>
    <p:extLst>
      <p:ext uri="{BB962C8B-B14F-4D97-AF65-F5344CB8AC3E}">
        <p14:creationId xmlns:p14="http://schemas.microsoft.com/office/powerpoint/2010/main" val="3711093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Formål: </a:t>
            </a:r>
            <a:r>
              <a:rPr lang="da-DK" sz="1200" kern="1200" dirty="0">
                <a:solidFill>
                  <a:schemeClr val="tx1"/>
                </a:solidFill>
                <a:effectLst/>
                <a:latin typeface="+mn-lt"/>
                <a:ea typeface="+mn-ea"/>
                <a:cs typeface="+mn-cs"/>
              </a:rPr>
              <a:t>Makkerlæserne forstår hvornår og hvordan, de udfylder logbogen sammen med den lille makkerlæser.</a:t>
            </a:r>
          </a:p>
          <a:p>
            <a:endParaRPr lang="da-DK" dirty="0"/>
          </a:p>
          <a:p>
            <a:r>
              <a:rPr lang="da-DK" sz="1200" b="1" kern="1200" baseline="0" dirty="0">
                <a:solidFill>
                  <a:schemeClr val="tx1"/>
                </a:solidFill>
                <a:effectLst/>
                <a:latin typeface="+mn-lt"/>
                <a:ea typeface="+mn-ea"/>
                <a:cs typeface="+mn-cs"/>
              </a:rPr>
              <a:t>Tid</a:t>
            </a:r>
            <a:r>
              <a:rPr lang="da-DK" sz="1200" kern="1200" baseline="0" dirty="0">
                <a:solidFill>
                  <a:schemeClr val="tx1"/>
                </a:solidFill>
                <a:effectLst/>
                <a:latin typeface="+mn-lt"/>
                <a:ea typeface="+mn-ea"/>
                <a:cs typeface="+mn-cs"/>
              </a:rPr>
              <a:t>: ca. 3 min.</a:t>
            </a:r>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Fremgangsmåde</a:t>
            </a:r>
            <a:r>
              <a:rPr lang="da-DK" b="1" dirty="0"/>
              <a:t>/oplæg: </a:t>
            </a:r>
            <a:r>
              <a:rPr lang="da-DK" dirty="0"/>
              <a:t>Gennem</a:t>
            </a:r>
            <a:r>
              <a:rPr lang="da-DK" baseline="0" dirty="0"/>
              <a:t>gå de felter, som de skal skrive i. Giv de unge mulighed for at stille spørgsmål.</a:t>
            </a:r>
            <a:endParaRPr lang="da-DK" dirty="0"/>
          </a:p>
        </p:txBody>
      </p:sp>
      <p:sp>
        <p:nvSpPr>
          <p:cNvPr id="4" name="Pladsholder til slidenummer 3"/>
          <p:cNvSpPr>
            <a:spLocks noGrp="1"/>
          </p:cNvSpPr>
          <p:nvPr>
            <p:ph type="sldNum" sz="quarter" idx="10"/>
          </p:nvPr>
        </p:nvSpPr>
        <p:spPr/>
        <p:txBody>
          <a:bodyPr/>
          <a:lstStyle/>
          <a:p>
            <a:fld id="{C1AF718B-DD5B-4C19-A333-3B033272ECC7}" type="slidenum">
              <a:rPr lang="da-DK" smtClean="0"/>
              <a:t>29</a:t>
            </a:fld>
            <a:endParaRPr lang="da-DK" dirty="0"/>
          </a:p>
        </p:txBody>
      </p:sp>
    </p:spTree>
    <p:extLst>
      <p:ext uri="{BB962C8B-B14F-4D97-AF65-F5344CB8AC3E}">
        <p14:creationId xmlns:p14="http://schemas.microsoft.com/office/powerpoint/2010/main" val="2286282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Formål: </a:t>
            </a:r>
            <a:r>
              <a:rPr lang="da-DK" sz="1200" b="0" kern="1200" dirty="0">
                <a:solidFill>
                  <a:schemeClr val="tx1"/>
                </a:solidFill>
                <a:effectLst/>
                <a:latin typeface="+mn-lt"/>
                <a:ea typeface="+mn-ea"/>
                <a:cs typeface="+mn-cs"/>
              </a:rPr>
              <a:t>At</a:t>
            </a:r>
            <a:r>
              <a:rPr lang="da-DK" sz="1200" b="0" kern="1200" baseline="0" dirty="0">
                <a:solidFill>
                  <a:schemeClr val="tx1"/>
                </a:solidFill>
                <a:effectLst/>
                <a:latin typeface="+mn-lt"/>
                <a:ea typeface="+mn-ea"/>
                <a:cs typeface="+mn-cs"/>
              </a:rPr>
              <a:t> deltagerne kommer på banen fra starten, </a:t>
            </a:r>
            <a:r>
              <a:rPr lang="da-DK" sz="1200" kern="1200" dirty="0">
                <a:solidFill>
                  <a:schemeClr val="tx1"/>
                </a:solidFill>
                <a:effectLst/>
                <a:latin typeface="+mn-lt"/>
                <a:ea typeface="+mn-ea"/>
                <a:cs typeface="+mn-cs"/>
              </a:rPr>
              <a:t>får præsenteret sig for hinanden,</a:t>
            </a:r>
            <a:r>
              <a:rPr lang="da-DK" sz="1200" kern="1200" baseline="0" dirty="0">
                <a:solidFill>
                  <a:schemeClr val="tx1"/>
                </a:solidFill>
                <a:effectLst/>
                <a:latin typeface="+mn-lt"/>
                <a:ea typeface="+mn-ea"/>
                <a:cs typeface="+mn-cs"/>
              </a:rPr>
              <a:t> og at ”isen” bliver brudt.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baseline="0" dirty="0">
                <a:solidFill>
                  <a:schemeClr val="tx1"/>
                </a:solidFill>
                <a:effectLst/>
                <a:latin typeface="+mn-lt"/>
                <a:ea typeface="+mn-ea"/>
                <a:cs typeface="+mn-cs"/>
              </a:rPr>
              <a:t>Tid</a:t>
            </a:r>
            <a:r>
              <a:rPr lang="da-DK" sz="1200" kern="1200" baseline="0" dirty="0">
                <a:solidFill>
                  <a:schemeClr val="tx1"/>
                </a:solidFill>
                <a:effectLst/>
                <a:latin typeface="+mn-lt"/>
                <a:ea typeface="+mn-ea"/>
                <a:cs typeface="+mn-cs"/>
              </a:rPr>
              <a:t>: ca. 15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Fremgangsmåde</a:t>
            </a:r>
            <a:r>
              <a:rPr lang="da-DK" sz="1200" kern="1200" baseline="0" dirty="0">
                <a:solidFill>
                  <a:schemeClr val="tx1"/>
                </a:solidFill>
                <a:effectLst/>
                <a:latin typeface="+mn-lt"/>
                <a:ea typeface="+mn-ea"/>
                <a:cs typeface="+mn-cs"/>
              </a:rPr>
              <a:t>: Underviseren har på forhånd udvalgt den energizer, de skal lave. Underviseren forklarer, hvad der skal ske, og sætter de unge i gang.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baseline="0" dirty="0">
                <a:solidFill>
                  <a:schemeClr val="tx1"/>
                </a:solidFill>
                <a:effectLst/>
                <a:latin typeface="+mn-lt"/>
                <a:ea typeface="+mn-ea"/>
                <a:cs typeface="+mn-cs"/>
              </a:rPr>
              <a:t>Præsentationsrunde</a:t>
            </a:r>
            <a:r>
              <a:rPr lang="da-DK" sz="1200" kern="1200" baseline="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Bed først</a:t>
            </a:r>
            <a:r>
              <a:rPr lang="da-DK" sz="1200" kern="1200" baseline="0" dirty="0">
                <a:solidFill>
                  <a:schemeClr val="tx1"/>
                </a:solidFill>
                <a:effectLst/>
                <a:latin typeface="+mn-lt"/>
                <a:ea typeface="+mn-ea"/>
                <a:cs typeface="+mn-cs"/>
              </a:rPr>
              <a:t> </a:t>
            </a:r>
            <a:r>
              <a:rPr lang="da-DK" sz="1200" kern="1200" dirty="0">
                <a:solidFill>
                  <a:schemeClr val="tx1"/>
                </a:solidFill>
                <a:effectLst/>
                <a:latin typeface="+mn-lt"/>
                <a:ea typeface="+mn-ea"/>
                <a:cs typeface="+mn-cs"/>
              </a:rPr>
              <a:t>deltagerne om at fortælle:</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Hvad de hedder?</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Hvilket klassetrin de går på (evt. hvilken skole)?</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Stil jer gerne i en rundkreds på gulvet, mens I gør det. Ræk gerne en ting</a:t>
            </a:r>
            <a:r>
              <a:rPr lang="da-DK" sz="1200" kern="1200" baseline="0" dirty="0">
                <a:solidFill>
                  <a:schemeClr val="tx1"/>
                </a:solidFill>
                <a:effectLst/>
                <a:latin typeface="+mn-lt"/>
                <a:ea typeface="+mn-ea"/>
                <a:cs typeface="+mn-cs"/>
              </a:rPr>
              <a:t> rundt fra person til person, når de har taletid.</a:t>
            </a:r>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Energizer/Check-in Øvelse: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baseline="0" dirty="0">
                <a:solidFill>
                  <a:schemeClr val="tx1"/>
                </a:solidFill>
                <a:effectLst/>
                <a:latin typeface="+mn-lt"/>
                <a:ea typeface="+mn-ea"/>
                <a:cs typeface="+mn-cs"/>
              </a:rPr>
              <a:t>Lav en af de 2 følgende energizers – eller en helt tredje, hvis du/I selv kender en bedre en.</a:t>
            </a:r>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0" u="sng" kern="1200" baseline="0" dirty="0">
                <a:solidFill>
                  <a:schemeClr val="tx1"/>
                </a:solidFill>
                <a:effectLst/>
                <a:latin typeface="+mn-lt"/>
                <a:ea typeface="+mn-ea"/>
                <a:cs typeface="+mn-cs"/>
              </a:rPr>
              <a:t>Forslag 1: </a:t>
            </a:r>
            <a:r>
              <a:rPr lang="da-DK" b="0" u="sng" dirty="0"/>
              <a:t>"Jeg er garanteret den eneste her, 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Stil jer i en rundkreds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Hver person skal præsentere sig selv ved at fortælle én ting, som, man tror, man er alene om i kredsen. Fx Jeg har 7 søskende, min mor har boet i fem lande, jeg kan 10 sprog, Jeg har givet hånd til Dronning Margrethe.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Hvis nogen har tingen til fælles, siger de det, og så skal man finde på noget nyt.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Når alle har fortalt noget særligt om sig selv, sætter I jer tilbage. </a:t>
            </a:r>
            <a:endParaRPr lang="da-DK"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b="0" u="sng" kern="1200" baseline="0" dirty="0">
                <a:solidFill>
                  <a:schemeClr val="tx1"/>
                </a:solidFill>
                <a:effectLst/>
                <a:latin typeface="+mn-lt"/>
                <a:ea typeface="+mn-ea"/>
                <a:cs typeface="+mn-cs"/>
              </a:rPr>
              <a:t>Forslag 2: </a:t>
            </a:r>
            <a:r>
              <a:rPr lang="da-DK" b="0" u="sng" dirty="0"/>
              <a:t>"Fortæl din dag bagfra"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I finder sammen to og 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Personen med den længste pegefinger fortælle sin dag bagfra på 30 sekunder til den anden person.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Man begynder historien nu, hvor man står overfor den anden person og slutter den, da man steg ud af sengen i morges.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Bagefter er det den andens tur til at fortælle sin dag bagfra. </a:t>
            </a:r>
            <a:endParaRPr lang="da-DK"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050" kern="1200" dirty="0">
                <a:solidFill>
                  <a:schemeClr val="tx1"/>
                </a:solidFill>
                <a:effectLst/>
                <a:latin typeface="+mn-lt"/>
                <a:ea typeface="+mn-ea"/>
                <a:cs typeface="+mn-cs"/>
              </a:rPr>
              <a:t>Forslagene</a:t>
            </a:r>
            <a:r>
              <a:rPr lang="da-DK" sz="1050" kern="1200" baseline="0" dirty="0">
                <a:solidFill>
                  <a:schemeClr val="tx1"/>
                </a:solidFill>
                <a:effectLst/>
                <a:latin typeface="+mn-lt"/>
                <a:ea typeface="+mn-ea"/>
                <a:cs typeface="+mn-cs"/>
              </a:rPr>
              <a:t> til energizers kommer fra: </a:t>
            </a:r>
            <a:r>
              <a:rPr lang="da-DK" sz="1050" dirty="0">
                <a:hlinkClick r:id="rId3"/>
              </a:rPr>
              <a:t>https://www.slks.dk/fileadmin/user_upload/dokumenter/KS/institutioner/biblioteker/Fokusomraader/Aktivt_medborgerskab/FORSKELLIGE_ENERGIZERS.pdf</a:t>
            </a:r>
            <a:endParaRPr lang="da-DK" sz="1050" dirty="0"/>
          </a:p>
        </p:txBody>
      </p:sp>
      <p:sp>
        <p:nvSpPr>
          <p:cNvPr id="4" name="Pladsholder til slidenummer 3"/>
          <p:cNvSpPr>
            <a:spLocks noGrp="1"/>
          </p:cNvSpPr>
          <p:nvPr>
            <p:ph type="sldNum" sz="quarter" idx="10"/>
          </p:nvPr>
        </p:nvSpPr>
        <p:spPr/>
        <p:txBody>
          <a:bodyPr/>
          <a:lstStyle/>
          <a:p>
            <a:fld id="{C1AF718B-DD5B-4C19-A333-3B033272ECC7}" type="slidenum">
              <a:rPr lang="da-DK" smtClean="0"/>
              <a:t>3</a:t>
            </a:fld>
            <a:endParaRPr lang="da-DK" dirty="0"/>
          </a:p>
        </p:txBody>
      </p:sp>
    </p:spTree>
    <p:extLst>
      <p:ext uri="{BB962C8B-B14F-4D97-AF65-F5344CB8AC3E}">
        <p14:creationId xmlns:p14="http://schemas.microsoft.com/office/powerpoint/2010/main" val="22581999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Formål: </a:t>
            </a:r>
            <a:r>
              <a:rPr lang="da-DK" sz="1200" kern="1200" dirty="0">
                <a:solidFill>
                  <a:schemeClr val="tx1"/>
                </a:solidFill>
                <a:effectLst/>
                <a:latin typeface="+mn-lt"/>
                <a:ea typeface="+mn-ea"/>
                <a:cs typeface="+mn-cs"/>
              </a:rPr>
              <a:t>Makkerlæserne prøver at udfylde logbogen.</a:t>
            </a:r>
          </a:p>
          <a:p>
            <a:endParaRPr lang="da-DK" dirty="0"/>
          </a:p>
          <a:p>
            <a:r>
              <a:rPr lang="da-DK" sz="1200" b="1" kern="1200" baseline="0" dirty="0">
                <a:solidFill>
                  <a:schemeClr val="tx1"/>
                </a:solidFill>
                <a:effectLst/>
                <a:latin typeface="+mn-lt"/>
                <a:ea typeface="+mn-ea"/>
                <a:cs typeface="+mn-cs"/>
              </a:rPr>
              <a:t>Tid</a:t>
            </a:r>
            <a:r>
              <a:rPr lang="da-DK" sz="1200" kern="1200" baseline="0" dirty="0">
                <a:solidFill>
                  <a:schemeClr val="tx1"/>
                </a:solidFill>
                <a:effectLst/>
                <a:latin typeface="+mn-lt"/>
                <a:ea typeface="+mn-ea"/>
                <a:cs typeface="+mn-cs"/>
              </a:rPr>
              <a:t>: ca. 10 min.</a:t>
            </a:r>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Fremgangsmåde: </a:t>
            </a:r>
            <a:r>
              <a:rPr lang="da-DK" dirty="0"/>
              <a:t>Giv deltagerne</a:t>
            </a:r>
            <a:r>
              <a:rPr lang="da-DK" baseline="0" dirty="0"/>
              <a:t> et print af logbogen og bed dem om at udfylde det. Giv dem mulighed for få hjælp og stille spørgsmål undervejs. </a:t>
            </a:r>
            <a:endParaRPr lang="da-DK" dirty="0"/>
          </a:p>
          <a:p>
            <a:endParaRPr lang="da-DK" dirty="0"/>
          </a:p>
          <a:p>
            <a:r>
              <a:rPr lang="da-DK" sz="1200" b="1" kern="1200" dirty="0">
                <a:solidFill>
                  <a:schemeClr val="tx1"/>
                </a:solidFill>
                <a:effectLst/>
                <a:latin typeface="+mn-lt"/>
                <a:ea typeface="+mn-ea"/>
                <a:cs typeface="+mn-cs"/>
              </a:rPr>
              <a:t>Øvelse: (5 min): </a:t>
            </a:r>
            <a:r>
              <a:rPr lang="da-DK" sz="1200" kern="1200" dirty="0">
                <a:solidFill>
                  <a:schemeClr val="tx1"/>
                </a:solidFill>
                <a:effectLst/>
                <a:latin typeface="+mn-lt"/>
                <a:ea typeface="+mn-ea"/>
                <a:cs typeface="+mn-cs"/>
              </a:rPr>
              <a:t>Hver makkerlæser udfylder logbogen ud fra det sidste rollespil, de gennemførte.</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Opsamling (5 min)</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Kig</a:t>
            </a:r>
            <a:r>
              <a:rPr lang="da-DK" sz="1200" kern="1200" baseline="0" dirty="0">
                <a:solidFill>
                  <a:schemeClr val="tx1"/>
                </a:solidFill>
                <a:effectLst/>
                <a:latin typeface="+mn-lt"/>
                <a:ea typeface="+mn-ea"/>
                <a:cs typeface="+mn-cs"/>
              </a:rPr>
              <a:t> gerne i fællesskab på de logbøger, de har udfyldt. Er de rigtigt udfyldt?</a:t>
            </a:r>
          </a:p>
          <a:p>
            <a:pPr marL="171450" lvl="0" indent="-171450">
              <a:buFont typeface="Arial" panose="020B0604020202020204" pitchFamily="34" charset="0"/>
              <a:buChar char="•"/>
            </a:pPr>
            <a:r>
              <a:rPr lang="da-DK" sz="1200" kern="1200" dirty="0">
                <a:solidFill>
                  <a:schemeClr val="tx1"/>
                </a:solidFill>
                <a:effectLst/>
                <a:latin typeface="+mn-lt"/>
                <a:ea typeface="+mn-ea"/>
                <a:cs typeface="+mn-cs"/>
              </a:rPr>
              <a:t>Er der noget, de er I tvivl om, hvordan de skal gøre?</a:t>
            </a:r>
            <a:endParaRPr lang="da-DK" dirty="0"/>
          </a:p>
        </p:txBody>
      </p:sp>
      <p:sp>
        <p:nvSpPr>
          <p:cNvPr id="4" name="Pladsholder til slidenummer 3"/>
          <p:cNvSpPr>
            <a:spLocks noGrp="1"/>
          </p:cNvSpPr>
          <p:nvPr>
            <p:ph type="sldNum" sz="quarter" idx="10"/>
          </p:nvPr>
        </p:nvSpPr>
        <p:spPr/>
        <p:txBody>
          <a:bodyPr/>
          <a:lstStyle/>
          <a:p>
            <a:fld id="{C1AF718B-DD5B-4C19-A333-3B033272ECC7}" type="slidenum">
              <a:rPr lang="da-DK" smtClean="0"/>
              <a:t>30</a:t>
            </a:fld>
            <a:endParaRPr lang="da-DK" dirty="0"/>
          </a:p>
        </p:txBody>
      </p:sp>
    </p:spTree>
    <p:extLst>
      <p:ext uri="{BB962C8B-B14F-4D97-AF65-F5344CB8AC3E}">
        <p14:creationId xmlns:p14="http://schemas.microsoft.com/office/powerpoint/2010/main" val="1773660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C1AF718B-DD5B-4C19-A333-3B033272ECC7}" type="slidenum">
              <a:rPr lang="da-DK" smtClean="0"/>
              <a:t>31</a:t>
            </a:fld>
            <a:endParaRPr lang="da-DK" dirty="0"/>
          </a:p>
        </p:txBody>
      </p:sp>
    </p:spTree>
    <p:extLst>
      <p:ext uri="{BB962C8B-B14F-4D97-AF65-F5344CB8AC3E}">
        <p14:creationId xmlns:p14="http://schemas.microsoft.com/office/powerpoint/2010/main" val="2966762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Formål</a:t>
            </a:r>
            <a:r>
              <a:rPr lang="da-DK" sz="1200" kern="1200" dirty="0">
                <a:solidFill>
                  <a:schemeClr val="tx1"/>
                </a:solidFill>
                <a:effectLst/>
                <a:latin typeface="+mn-lt"/>
                <a:ea typeface="+mn-ea"/>
                <a:cs typeface="+mn-cs"/>
              </a:rPr>
              <a:t>: Makkerlæserne bliver bevidste om, at de skal skabe gode, trygge og positive rammer for læsningen og får redskaber til, hvordan de kan skabe et godt læsemiljø.</a:t>
            </a:r>
          </a:p>
          <a:p>
            <a:endParaRPr lang="da-DK" sz="1200" kern="1200" dirty="0">
              <a:solidFill>
                <a:schemeClr val="tx1"/>
              </a:solidFill>
              <a:effectLst/>
              <a:latin typeface="+mn-lt"/>
              <a:ea typeface="+mn-ea"/>
              <a:cs typeface="+mn-cs"/>
            </a:endParaRPr>
          </a:p>
          <a:p>
            <a:r>
              <a:rPr lang="da-DK" sz="1200" b="1" kern="1200" baseline="0" dirty="0">
                <a:solidFill>
                  <a:schemeClr val="tx1"/>
                </a:solidFill>
                <a:effectLst/>
                <a:latin typeface="+mn-lt"/>
                <a:ea typeface="+mn-ea"/>
                <a:cs typeface="+mn-cs"/>
              </a:rPr>
              <a:t>Tid</a:t>
            </a:r>
            <a:r>
              <a:rPr lang="da-DK" sz="1200" kern="1200" baseline="0" dirty="0">
                <a:solidFill>
                  <a:schemeClr val="tx1"/>
                </a:solidFill>
                <a:effectLst/>
                <a:latin typeface="+mn-lt"/>
                <a:ea typeface="+mn-ea"/>
                <a:cs typeface="+mn-cs"/>
              </a:rPr>
              <a:t>: ca. 3 min.</a:t>
            </a:r>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Fremgangsmåde: </a:t>
            </a:r>
            <a:r>
              <a:rPr lang="da-DK" sz="1200" kern="1200" dirty="0">
                <a:solidFill>
                  <a:schemeClr val="tx1"/>
                </a:solidFill>
                <a:effectLst/>
                <a:latin typeface="+mn-lt"/>
                <a:ea typeface="+mn-ea"/>
                <a:cs typeface="+mn-cs"/>
              </a:rPr>
              <a:t>Start</a:t>
            </a:r>
            <a:r>
              <a:rPr lang="da-DK" sz="1200" kern="1200" baseline="0" dirty="0">
                <a:solidFill>
                  <a:schemeClr val="tx1"/>
                </a:solidFill>
                <a:effectLst/>
                <a:latin typeface="+mn-lt"/>
                <a:ea typeface="+mn-ea"/>
                <a:cs typeface="+mn-cs"/>
              </a:rPr>
              <a:t> med en fælles brainstorm, før sliden vises helt</a:t>
            </a:r>
            <a:r>
              <a:rPr lang="da-DK" sz="1200" kern="1200" baseline="0" dirty="0">
                <a:solidFill>
                  <a:srgbClr val="FF0000"/>
                </a:solidFill>
                <a:effectLst/>
                <a:latin typeface="+mn-lt"/>
                <a:ea typeface="+mn-ea"/>
                <a:cs typeface="+mn-cs"/>
              </a:rPr>
              <a:t> - </a:t>
            </a:r>
            <a:r>
              <a:rPr lang="da-DK" sz="1200" i="0" kern="1200" baseline="0" dirty="0">
                <a:solidFill>
                  <a:srgbClr val="FF0000"/>
                </a:solidFill>
                <a:effectLst/>
                <a:latin typeface="+mn-lt"/>
                <a:ea typeface="+mn-ea"/>
                <a:cs typeface="+mn-cs"/>
              </a:rPr>
              <a:t>der er indlagt et klik for at få bullets frem en for en</a:t>
            </a:r>
            <a:r>
              <a:rPr lang="da-DK" sz="1200" i="1" kern="1200" baseline="0" dirty="0">
                <a:solidFill>
                  <a:srgbClr val="FF0000"/>
                </a:solidFill>
                <a:effectLst/>
                <a:latin typeface="+mn-lt"/>
                <a:ea typeface="+mn-ea"/>
                <a:cs typeface="+mn-cs"/>
              </a:rPr>
              <a:t>. </a:t>
            </a:r>
            <a:r>
              <a:rPr lang="da-DK" sz="1200" kern="1200" dirty="0">
                <a:solidFill>
                  <a:schemeClr val="tx1"/>
                </a:solidFill>
                <a:effectLst/>
                <a:latin typeface="+mn-lt"/>
                <a:ea typeface="+mn-ea"/>
                <a:cs typeface="+mn-cs"/>
              </a:rPr>
              <a:t>Brug evt. en flip over eller whiteboard og skriv de ting ned, der bliver sagt i brainstormen.</a:t>
            </a:r>
          </a:p>
          <a:p>
            <a:endParaRPr lang="da-DK" sz="1200" i="1" kern="1200" baseline="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Oplæg</a:t>
            </a:r>
            <a:r>
              <a:rPr lang="da-DK"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da-DK" sz="1200" kern="1200" dirty="0">
                <a:solidFill>
                  <a:schemeClr val="tx1"/>
                </a:solidFill>
                <a:effectLst/>
                <a:latin typeface="+mn-lt"/>
                <a:ea typeface="+mn-ea"/>
                <a:cs typeface="+mn-cs"/>
              </a:rPr>
              <a:t>Hvad tænker de, der skal til, for at det bliver trygt og godt for børnene at læse sammen med dem?</a:t>
            </a:r>
            <a:r>
              <a:rPr lang="da-DK" sz="1200" kern="1200" baseline="0" dirty="0">
                <a:solidFill>
                  <a:schemeClr val="tx1"/>
                </a:solidFill>
                <a:effectLst/>
                <a:latin typeface="+mn-lt"/>
                <a:ea typeface="+mn-ea"/>
                <a:cs typeface="+mn-cs"/>
              </a:rPr>
              <a:t> Fælles brainstorm. </a:t>
            </a:r>
          </a:p>
          <a:p>
            <a:pPr marL="171450" indent="-171450">
              <a:buFont typeface="Arial" panose="020B0604020202020204" pitchFamily="34" charset="0"/>
              <a:buChar char="•"/>
            </a:pPr>
            <a:r>
              <a:rPr lang="da-DK" sz="1200" kern="1200" dirty="0">
                <a:solidFill>
                  <a:schemeClr val="tx1"/>
                </a:solidFill>
                <a:effectLst/>
                <a:latin typeface="+mn-lt"/>
                <a:ea typeface="+mn-ea"/>
                <a:cs typeface="+mn-cs"/>
              </a:rPr>
              <a:t>Saml op på det der blev sagt i brainstormen og suppler evt. med andre ting, der er vigtige for at give emotionel og faglig støtte og feedback – tryk på</a:t>
            </a:r>
            <a:r>
              <a:rPr lang="da-DK" sz="1200" kern="1200" baseline="0" dirty="0">
                <a:solidFill>
                  <a:schemeClr val="tx1"/>
                </a:solidFill>
                <a:effectLst/>
                <a:latin typeface="+mn-lt"/>
                <a:ea typeface="+mn-ea"/>
                <a:cs typeface="+mn-cs"/>
              </a:rPr>
              <a:t> sliden for at få bullets frem. </a:t>
            </a:r>
          </a:p>
          <a:p>
            <a:pPr marL="171450" indent="-171450">
              <a:buFont typeface="Arial" panose="020B0604020202020204" pitchFamily="34" charset="0"/>
              <a:buChar char="•"/>
            </a:pPr>
            <a:r>
              <a:rPr lang="da-DK" sz="1200" kern="1200" dirty="0">
                <a:solidFill>
                  <a:schemeClr val="tx1"/>
                </a:solidFill>
                <a:effectLst/>
                <a:latin typeface="+mn-lt"/>
                <a:ea typeface="+mn-ea"/>
                <a:cs typeface="+mn-cs"/>
              </a:rPr>
              <a:t>OBS. Hvis</a:t>
            </a:r>
            <a:r>
              <a:rPr lang="da-DK" sz="1200" kern="1200" baseline="0" dirty="0">
                <a:solidFill>
                  <a:schemeClr val="tx1"/>
                </a:solidFill>
                <a:effectLst/>
                <a:latin typeface="+mn-lt"/>
                <a:ea typeface="+mn-ea"/>
                <a:cs typeface="+mn-cs"/>
              </a:rPr>
              <a:t> ikke de unge selv kommer omkring det, så husk at tage en snak med dem om mobiltelefoner – hvis man sidder med sin telefon, så signalerer man, at man ikke er interesseret i sin lille makkerlæser.</a:t>
            </a:r>
            <a:endParaRPr lang="da-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dirty="0"/>
              <a:t>Tal også gerne</a:t>
            </a:r>
            <a:r>
              <a:rPr lang="da-DK" baseline="0" dirty="0"/>
              <a:t> om hvad det betyder at være makkere: </a:t>
            </a:r>
          </a:p>
          <a:p>
            <a:pPr marL="628650" lvl="1" indent="-171450">
              <a:buFont typeface="Arial" panose="020B0604020202020204" pitchFamily="34" charset="0"/>
              <a:buChar char="•"/>
            </a:pPr>
            <a:r>
              <a:rPr lang="da-DK" dirty="0"/>
              <a:t>Som</a:t>
            </a:r>
            <a:r>
              <a:rPr lang="da-DK" baseline="0" dirty="0"/>
              <a:t> makkerlæsere er de ikke i et elev-lærer-forhold, de er </a:t>
            </a:r>
            <a:r>
              <a:rPr lang="da-DK" u="sng" baseline="0" dirty="0"/>
              <a:t>makkere</a:t>
            </a:r>
            <a:r>
              <a:rPr lang="da-DK" baseline="0" dirty="0"/>
              <a:t>. Det betyder at det at den lille makker lærer at læse, er noget de gør sammen. Det er deres fælles projekt. Det er ikke den store makker der lærere den lille makker at læse. Men de øver sig sammen. Det kan de signalere i deres sprogbrug – fx ved at sig ”Vi og os” - Fx ”Skal vi finde en god bog sammen” (I stedet for – ”nu skal du finde en bog du vil læse” eller ”Kom lad os læse nu” eller ”Nu bliver </a:t>
            </a:r>
            <a:r>
              <a:rPr lang="da-DK" u="sng" baseline="0" dirty="0"/>
              <a:t>vi</a:t>
            </a:r>
            <a:r>
              <a:rPr lang="da-DK" baseline="0" dirty="0"/>
              <a:t> vist for fjollede, lad os komme videre med at læse”. </a:t>
            </a:r>
            <a:endParaRPr lang="da-DK" b="1" dirty="0"/>
          </a:p>
        </p:txBody>
      </p:sp>
      <p:sp>
        <p:nvSpPr>
          <p:cNvPr id="4" name="Pladsholder til slidenummer 3"/>
          <p:cNvSpPr>
            <a:spLocks noGrp="1"/>
          </p:cNvSpPr>
          <p:nvPr>
            <p:ph type="sldNum" sz="quarter" idx="10"/>
          </p:nvPr>
        </p:nvSpPr>
        <p:spPr/>
        <p:txBody>
          <a:bodyPr/>
          <a:lstStyle/>
          <a:p>
            <a:fld id="{C1AF718B-DD5B-4C19-A333-3B033272ECC7}" type="slidenum">
              <a:rPr lang="da-DK" smtClean="0"/>
              <a:t>32</a:t>
            </a:fld>
            <a:endParaRPr lang="da-DK" dirty="0"/>
          </a:p>
        </p:txBody>
      </p:sp>
    </p:spTree>
    <p:extLst>
      <p:ext uri="{BB962C8B-B14F-4D97-AF65-F5344CB8AC3E}">
        <p14:creationId xmlns:p14="http://schemas.microsoft.com/office/powerpoint/2010/main" val="21609044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 </a:t>
            </a:r>
            <a:r>
              <a:rPr lang="da-DK" dirty="0"/>
              <a:t>At</a:t>
            </a:r>
            <a:r>
              <a:rPr lang="da-DK" baseline="0" dirty="0"/>
              <a:t> de forstår hvorfor det er vigtigt at rose deres makkerlæser og ved, hvordan de skal gøre det.</a:t>
            </a:r>
            <a:endParaRPr lang="da-DK" dirty="0"/>
          </a:p>
          <a:p>
            <a:endParaRPr lang="da-DK" dirty="0"/>
          </a:p>
          <a:p>
            <a:r>
              <a:rPr lang="da-DK" sz="1200" b="1" kern="1200" baseline="0" dirty="0">
                <a:solidFill>
                  <a:schemeClr val="tx1"/>
                </a:solidFill>
                <a:effectLst/>
                <a:latin typeface="+mn-lt"/>
                <a:ea typeface="+mn-ea"/>
                <a:cs typeface="+mn-cs"/>
              </a:rPr>
              <a:t>Tid</a:t>
            </a:r>
            <a:r>
              <a:rPr lang="da-DK" sz="1200" kern="1200" baseline="0" dirty="0">
                <a:solidFill>
                  <a:schemeClr val="tx1"/>
                </a:solidFill>
                <a:effectLst/>
                <a:latin typeface="+mn-lt"/>
                <a:ea typeface="+mn-ea"/>
                <a:cs typeface="+mn-cs"/>
              </a:rPr>
              <a:t>: ca. 4 min.</a:t>
            </a:r>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Fremgangsmåde: </a:t>
            </a:r>
            <a:r>
              <a:rPr lang="da-DK" b="0" dirty="0"/>
              <a:t>Underviser forklarer og gennemgår eksemplerne. Tal gerne med de unge om flere eksempler.</a:t>
            </a:r>
            <a:endParaRPr lang="da-DK" b="1" dirty="0"/>
          </a:p>
          <a:p>
            <a:endParaRPr lang="da-DK" b="1" dirty="0"/>
          </a:p>
          <a:p>
            <a:r>
              <a:rPr lang="da-DK" b="1" dirty="0"/>
              <a:t>Oplæg:</a:t>
            </a:r>
          </a:p>
          <a:p>
            <a:pPr marL="171450" indent="-171450">
              <a:buFont typeface="Arial" panose="020B0604020202020204" pitchFamily="34" charset="0"/>
              <a:buChar char="•"/>
            </a:pPr>
            <a:r>
              <a:rPr lang="da-DK" dirty="0"/>
              <a:t>Det er vigtigt, at de anerkender de små makkere</a:t>
            </a:r>
            <a:r>
              <a:rPr lang="da-DK" baseline="0" dirty="0"/>
              <a:t> for at gøre en indsats – ikke for, hvor gode de er. Anerkend derfor deres indsats: det de </a:t>
            </a:r>
            <a:r>
              <a:rPr lang="da-DK" b="1" baseline="0" dirty="0"/>
              <a:t>gør</a:t>
            </a:r>
            <a:r>
              <a:rPr lang="da-DK" baseline="0" dirty="0"/>
              <a:t>, og ikke det de </a:t>
            </a:r>
            <a:r>
              <a:rPr lang="da-DK" b="1" baseline="0" dirty="0"/>
              <a:t>kan</a:t>
            </a:r>
            <a:r>
              <a:rPr lang="da-DK" baseline="0" dirty="0"/>
              <a:t>.</a:t>
            </a:r>
          </a:p>
          <a:p>
            <a:pPr marL="171450" indent="-171450">
              <a:buFont typeface="Arial" panose="020B0604020202020204" pitchFamily="34" charset="0"/>
              <a:buChar char="•"/>
            </a:pPr>
            <a:r>
              <a:rPr lang="da-DK" dirty="0"/>
              <a:t>Det er svært, fordi vi er så vant til at sige, hvor er du dygtig! Hvor er du god! Men øv jer i at</a:t>
            </a:r>
            <a:r>
              <a:rPr lang="da-DK" baseline="0" dirty="0"/>
              <a:t> fokusere på det de gør.</a:t>
            </a:r>
            <a:r>
              <a:rPr lang="da-DK" dirty="0"/>
              <a:t> </a:t>
            </a:r>
          </a:p>
        </p:txBody>
      </p:sp>
      <p:sp>
        <p:nvSpPr>
          <p:cNvPr id="4" name="Pladsholder til slidenummer 3"/>
          <p:cNvSpPr>
            <a:spLocks noGrp="1"/>
          </p:cNvSpPr>
          <p:nvPr>
            <p:ph type="sldNum" sz="quarter" idx="10"/>
          </p:nvPr>
        </p:nvSpPr>
        <p:spPr/>
        <p:txBody>
          <a:bodyPr/>
          <a:lstStyle/>
          <a:p>
            <a:fld id="{C1AF718B-DD5B-4C19-A333-3B033272ECC7}" type="slidenum">
              <a:rPr lang="da-DK" smtClean="0"/>
              <a:t>33</a:t>
            </a:fld>
            <a:endParaRPr lang="da-DK" dirty="0"/>
          </a:p>
        </p:txBody>
      </p:sp>
    </p:spTree>
    <p:extLst>
      <p:ext uri="{BB962C8B-B14F-4D97-AF65-F5344CB8AC3E}">
        <p14:creationId xmlns:p14="http://schemas.microsoft.com/office/powerpoint/2010/main" val="4277795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a:t>
            </a:r>
            <a:r>
              <a:rPr lang="da-DK" b="1" baseline="0" dirty="0"/>
              <a:t> </a:t>
            </a:r>
            <a:r>
              <a:rPr lang="da-DK" baseline="0" dirty="0"/>
              <a:t>At give dem ideer til hvad de kan gøre, hvis koncentrationen svigter.</a:t>
            </a:r>
          </a:p>
          <a:p>
            <a:endParaRPr lang="da-DK" dirty="0"/>
          </a:p>
          <a:p>
            <a:r>
              <a:rPr lang="da-DK" sz="1200" b="1" kern="1200" baseline="0" dirty="0">
                <a:solidFill>
                  <a:schemeClr val="tx1"/>
                </a:solidFill>
                <a:effectLst/>
                <a:latin typeface="+mn-lt"/>
                <a:ea typeface="+mn-ea"/>
                <a:cs typeface="+mn-cs"/>
              </a:rPr>
              <a:t>Tid</a:t>
            </a:r>
            <a:r>
              <a:rPr lang="da-DK" sz="1200" kern="1200" baseline="0" dirty="0">
                <a:solidFill>
                  <a:schemeClr val="tx1"/>
                </a:solidFill>
                <a:effectLst/>
                <a:latin typeface="+mn-lt"/>
                <a:ea typeface="+mn-ea"/>
                <a:cs typeface="+mn-cs"/>
              </a:rPr>
              <a:t>: ca. 4 min.</a:t>
            </a:r>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Fremgangsmåde: </a:t>
            </a:r>
            <a:r>
              <a:rPr lang="da-DK" sz="1200" b="0" kern="1200" dirty="0">
                <a:solidFill>
                  <a:schemeClr val="tx1"/>
                </a:solidFill>
                <a:effectLst/>
                <a:latin typeface="+mn-lt"/>
                <a:ea typeface="+mn-ea"/>
                <a:cs typeface="+mn-cs"/>
              </a:rPr>
              <a:t>Underviseren gennemgår sliden.</a:t>
            </a:r>
            <a:r>
              <a:rPr lang="da-DK" sz="1200" b="0" kern="1200" baseline="0" dirty="0">
                <a:solidFill>
                  <a:schemeClr val="tx1"/>
                </a:solidFill>
                <a:effectLst/>
                <a:latin typeface="+mn-lt"/>
                <a:ea typeface="+mn-ea"/>
                <a:cs typeface="+mn-cs"/>
              </a:rPr>
              <a:t> D</a:t>
            </a:r>
            <a:r>
              <a:rPr lang="da-DK" baseline="0" dirty="0"/>
              <a:t>eltagerne kan stille spørgsmål undervejs.</a:t>
            </a:r>
            <a:endParaRPr lang="da-DK" sz="1200" b="1" kern="1200" dirty="0">
              <a:solidFill>
                <a:schemeClr val="tx1"/>
              </a:solidFill>
              <a:effectLst/>
              <a:latin typeface="+mn-lt"/>
              <a:ea typeface="+mn-ea"/>
              <a:cs typeface="+mn-cs"/>
            </a:endParaRPr>
          </a:p>
          <a:p>
            <a:endParaRPr lang="da-DK" b="1" dirty="0"/>
          </a:p>
          <a:p>
            <a:r>
              <a:rPr lang="da-DK" b="1" dirty="0"/>
              <a:t>Oplæg</a:t>
            </a:r>
          </a:p>
          <a:p>
            <a:pPr marL="171450" indent="-171450">
              <a:buFont typeface="Arial" panose="020B0604020202020204" pitchFamily="34" charset="0"/>
              <a:buChar char="•"/>
            </a:pPr>
            <a:r>
              <a:rPr lang="da-DK" dirty="0"/>
              <a:t>Tal</a:t>
            </a:r>
            <a:r>
              <a:rPr lang="da-DK" baseline="0" dirty="0"/>
              <a:t> om, at når noget er svært kan det være svært at koncentrere sig. Det er derfor ikke deres skyld, hvis koncentrationen svigter hos deres makkerlæser.</a:t>
            </a:r>
          </a:p>
          <a:p>
            <a:pPr marL="171450" indent="-171450">
              <a:buFont typeface="Arial" panose="020B0604020202020204" pitchFamily="34" charset="0"/>
              <a:buChar char="•"/>
            </a:pPr>
            <a:r>
              <a:rPr lang="da-DK" baseline="0" dirty="0"/>
              <a:t>Kan de slet ikke få barnet til at koncentrere sig så prøv at gøre noget andet i et øjeblik – på sliden er nogle ideer til hvad man kan gøre. </a:t>
            </a:r>
          </a:p>
          <a:p>
            <a:pPr marL="171450" indent="-171450">
              <a:buFont typeface="Arial" panose="020B0604020202020204" pitchFamily="34" charset="0"/>
              <a:buChar char="•"/>
            </a:pPr>
            <a:r>
              <a:rPr lang="da-DK" baseline="0" dirty="0"/>
              <a:t>Det er vigtigt at de aftaler med barnet at de laver noget andet i en kort periode, og sætter et æggeur eller </a:t>
            </a:r>
            <a:r>
              <a:rPr lang="da-DK" b="0" baseline="0" dirty="0"/>
              <a:t>bruger</a:t>
            </a:r>
            <a:r>
              <a:rPr lang="da-DK" b="0" dirty="0"/>
              <a:t>, telefonens tidtagning eller Time Timer, så de husker at komme</a:t>
            </a:r>
            <a:r>
              <a:rPr lang="da-DK" b="0" baseline="0" dirty="0"/>
              <a:t> tilbage til læsningen igen.</a:t>
            </a:r>
          </a:p>
          <a:p>
            <a:pPr marL="171450" indent="-171450">
              <a:buFont typeface="Arial" panose="020B0604020202020204" pitchFamily="34" charset="0"/>
              <a:buChar char="•"/>
            </a:pPr>
            <a:r>
              <a:rPr lang="da-DK" b="0" baseline="0" dirty="0"/>
              <a:t>Er de flere der læser i samme lokale skal de selvfølgelig have respekt for dem der koncentrerer sig og ikke forstyrre eller friste dem til at lave noget andet end at læse.</a:t>
            </a:r>
          </a:p>
          <a:p>
            <a:pPr marL="171450" indent="-171450">
              <a:buFont typeface="Arial" panose="020B0604020202020204" pitchFamily="34" charset="0"/>
              <a:buChar char="•"/>
            </a:pPr>
            <a:r>
              <a:rPr lang="da-DK" baseline="0" dirty="0"/>
              <a:t>Har de flere gange, hvor koncentrationen svigter, bør de tale med den voksne, om hvad de kan gøre.</a:t>
            </a:r>
          </a:p>
        </p:txBody>
      </p:sp>
      <p:sp>
        <p:nvSpPr>
          <p:cNvPr id="4" name="Pladsholder til slidenummer 3"/>
          <p:cNvSpPr>
            <a:spLocks noGrp="1"/>
          </p:cNvSpPr>
          <p:nvPr>
            <p:ph type="sldNum" sz="quarter" idx="10"/>
          </p:nvPr>
        </p:nvSpPr>
        <p:spPr/>
        <p:txBody>
          <a:bodyPr/>
          <a:lstStyle/>
          <a:p>
            <a:fld id="{C1AF718B-DD5B-4C19-A333-3B033272ECC7}" type="slidenum">
              <a:rPr lang="da-DK" smtClean="0"/>
              <a:t>34</a:t>
            </a:fld>
            <a:endParaRPr lang="da-DK" dirty="0"/>
          </a:p>
        </p:txBody>
      </p:sp>
    </p:spTree>
    <p:extLst>
      <p:ext uri="{BB962C8B-B14F-4D97-AF65-F5344CB8AC3E}">
        <p14:creationId xmlns:p14="http://schemas.microsoft.com/office/powerpoint/2010/main" val="10570963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 </a:t>
            </a:r>
            <a:r>
              <a:rPr lang="da-DK" dirty="0"/>
              <a:t>At</a:t>
            </a:r>
            <a:r>
              <a:rPr lang="da-DK" baseline="0" dirty="0"/>
              <a:t> give ideer til hvilke sproglege de kan lege </a:t>
            </a:r>
          </a:p>
          <a:p>
            <a:endParaRPr lang="da-DK" baseline="0" dirty="0"/>
          </a:p>
          <a:p>
            <a:r>
              <a:rPr lang="da-DK" sz="1200" b="1" kern="1200" baseline="0" dirty="0">
                <a:solidFill>
                  <a:schemeClr val="tx1"/>
                </a:solidFill>
                <a:effectLst/>
                <a:latin typeface="+mn-lt"/>
                <a:ea typeface="+mn-ea"/>
                <a:cs typeface="+mn-cs"/>
              </a:rPr>
              <a:t>Tid</a:t>
            </a:r>
            <a:r>
              <a:rPr lang="da-DK" sz="1200" kern="1200" baseline="0" dirty="0">
                <a:solidFill>
                  <a:schemeClr val="tx1"/>
                </a:solidFill>
                <a:effectLst/>
                <a:latin typeface="+mn-lt"/>
                <a:ea typeface="+mn-ea"/>
                <a:cs typeface="+mn-cs"/>
              </a:rPr>
              <a:t>: ca. 4 min.</a:t>
            </a:r>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Fremgangsmåde: </a:t>
            </a:r>
            <a:r>
              <a:rPr lang="da-DK" sz="1200" b="0" kern="1200" dirty="0">
                <a:solidFill>
                  <a:schemeClr val="tx1"/>
                </a:solidFill>
                <a:effectLst/>
                <a:latin typeface="+mn-lt"/>
                <a:ea typeface="+mn-ea"/>
                <a:cs typeface="+mn-cs"/>
              </a:rPr>
              <a:t>Underviseren præsenterer ordlegene.</a:t>
            </a:r>
            <a:r>
              <a:rPr lang="da-DK" sz="1200" b="0" kern="1200" baseline="0" dirty="0">
                <a:solidFill>
                  <a:schemeClr val="tx1"/>
                </a:solidFill>
                <a:effectLst/>
                <a:latin typeface="+mn-lt"/>
                <a:ea typeface="+mn-ea"/>
                <a:cs typeface="+mn-cs"/>
              </a:rPr>
              <a:t> Spørg gerne, om de unge kender til andre sjove ord/bogstavlege. </a:t>
            </a:r>
            <a:endParaRPr lang="da-DK" baseline="0" dirty="0"/>
          </a:p>
          <a:p>
            <a:endParaRPr lang="da-DK" b="1" baseline="0" dirty="0"/>
          </a:p>
          <a:p>
            <a:r>
              <a:rPr lang="da-DK" b="1" baseline="0" dirty="0"/>
              <a:t>Oplæg:</a:t>
            </a:r>
            <a:endParaRPr lang="da-DK"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Makkerparrene kan, hvis de har tid, lege ordlege til sidst i læsesessionerne. Det kan være sjovt for både de store og små, og det er også en god måde for de små, at bruge sproget og ordene på en anden måde. </a:t>
            </a:r>
            <a:r>
              <a:rPr lang="da-DK" baseline="0" dirty="0"/>
              <a:t>Tal om hvordan de kan give den lille makkerlæser en oplevelse af succes når de leger sproglege – det handler ikke om at vinde, men det er heller ikke sjovt at tabe hele tiden til en der er større!</a:t>
            </a:r>
            <a:endParaRPr lang="da-DK" dirty="0"/>
          </a:p>
          <a:p>
            <a:pPr marL="171450" indent="-171450">
              <a:buFont typeface="Arial" panose="020B0604020202020204" pitchFamily="34" charset="0"/>
              <a:buChar char="•"/>
            </a:pPr>
            <a:r>
              <a:rPr lang="da-DK" dirty="0"/>
              <a:t>Forklar</a:t>
            </a:r>
            <a:r>
              <a:rPr lang="da-DK" baseline="0" dirty="0"/>
              <a:t> ordlegene </a:t>
            </a:r>
          </a:p>
          <a:p>
            <a:pPr marL="171450" indent="-171450">
              <a:buFont typeface="Arial" panose="020B0604020202020204" pitchFamily="34" charset="0"/>
              <a:buChar char="•"/>
            </a:pPr>
            <a:r>
              <a:rPr lang="da-DK" baseline="0" dirty="0"/>
              <a:t>Kender de dem? Eller kender de andre gode sproglege?</a:t>
            </a:r>
          </a:p>
          <a:p>
            <a:pPr marL="171450" indent="-171450">
              <a:buFont typeface="Arial" panose="020B0604020202020204" pitchFamily="34" charset="0"/>
              <a:buChar char="•"/>
            </a:pPr>
            <a:r>
              <a:rPr lang="da-DK" baseline="0" dirty="0"/>
              <a:t>Lad evt. makkerlæserne prøve en eller flere af med hinanden.</a:t>
            </a:r>
          </a:p>
        </p:txBody>
      </p:sp>
      <p:sp>
        <p:nvSpPr>
          <p:cNvPr id="4" name="Pladsholder til slidenummer 3"/>
          <p:cNvSpPr>
            <a:spLocks noGrp="1"/>
          </p:cNvSpPr>
          <p:nvPr>
            <p:ph type="sldNum" sz="quarter" idx="10"/>
          </p:nvPr>
        </p:nvSpPr>
        <p:spPr/>
        <p:txBody>
          <a:bodyPr/>
          <a:lstStyle/>
          <a:p>
            <a:fld id="{C1AF718B-DD5B-4C19-A333-3B033272ECC7}" type="slidenum">
              <a:rPr lang="da-DK" smtClean="0"/>
              <a:t>35</a:t>
            </a:fld>
            <a:endParaRPr lang="da-DK" dirty="0"/>
          </a:p>
        </p:txBody>
      </p:sp>
    </p:spTree>
    <p:extLst>
      <p:ext uri="{BB962C8B-B14F-4D97-AF65-F5344CB8AC3E}">
        <p14:creationId xmlns:p14="http://schemas.microsoft.com/office/powerpoint/2010/main" val="729192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a:t>
            </a:r>
            <a:r>
              <a:rPr lang="da-DK" dirty="0"/>
              <a:t>: De unge skal blive bevidste om, hvordan en god velkomst og afslutning på hver læsesession bidrager til et god og tryg stemning (Fælles</a:t>
            </a:r>
            <a:r>
              <a:rPr lang="da-DK" baseline="0" dirty="0"/>
              <a:t> </a:t>
            </a:r>
            <a:r>
              <a:rPr lang="da-DK" baseline="0" dirty="0" err="1"/>
              <a:t>check-ind</a:t>
            </a:r>
            <a:r>
              <a:rPr lang="da-DK" baseline="0" dirty="0"/>
              <a:t> og fælles check-ud</a:t>
            </a:r>
            <a:r>
              <a:rPr lang="da-DK" dirty="0"/>
              <a:t>). </a:t>
            </a:r>
            <a:br>
              <a:rPr lang="da-DK" dirty="0"/>
            </a:br>
            <a:r>
              <a:rPr lang="da-DK" dirty="0"/>
              <a:t>De skal i fællesskab komme frem til, hvordan de vil gøre det – og afprøve det i et rollespil.</a:t>
            </a:r>
          </a:p>
          <a:p>
            <a:endParaRPr lang="da-DK" dirty="0"/>
          </a:p>
          <a:p>
            <a:r>
              <a:rPr lang="da-DK" sz="1200" b="1" kern="1200" baseline="0" dirty="0">
                <a:solidFill>
                  <a:schemeClr val="tx1"/>
                </a:solidFill>
                <a:effectLst/>
                <a:latin typeface="+mn-lt"/>
                <a:ea typeface="+mn-ea"/>
                <a:cs typeface="+mn-cs"/>
              </a:rPr>
              <a:t>Tid</a:t>
            </a:r>
            <a:r>
              <a:rPr lang="da-DK" sz="1200" kern="1200" baseline="0" dirty="0">
                <a:solidFill>
                  <a:schemeClr val="tx1"/>
                </a:solidFill>
                <a:effectLst/>
                <a:latin typeface="+mn-lt"/>
                <a:ea typeface="+mn-ea"/>
                <a:cs typeface="+mn-cs"/>
              </a:rPr>
              <a:t>: ca. 20 min.</a:t>
            </a:r>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Fremgangsmåde:</a:t>
            </a:r>
            <a:r>
              <a:rPr lang="da-DK" dirty="0"/>
              <a:t> Fælles brainstorm og snak om, hvordan de unge vil sige hej og farvel til deres små makkerlæsere ved hver læsesession. Herefter afprøves det i praksis.</a:t>
            </a:r>
          </a:p>
          <a:p>
            <a:endParaRPr lang="da-DK" dirty="0"/>
          </a:p>
          <a:p>
            <a:r>
              <a:rPr lang="da-DK" b="1" dirty="0"/>
              <a:t>Oplæg og fælles brainstorm (13 min)</a:t>
            </a:r>
            <a:r>
              <a:rPr lang="da-DK" dirty="0"/>
              <a:t>: </a:t>
            </a:r>
          </a:p>
          <a:p>
            <a:pPr marL="171450" indent="-171450">
              <a:buFont typeface="Arial" panose="020B0604020202020204" pitchFamily="34" charset="0"/>
              <a:buChar char="•"/>
            </a:pPr>
            <a:r>
              <a:rPr lang="da-DK" dirty="0"/>
              <a:t>Underviserne kan lægge det helt frit op til de unge, hvordan de vil sige ”hej” og ”farvel” til de små makkerlæser eller komme med mulige eksempler til inspiration. </a:t>
            </a:r>
          </a:p>
          <a:p>
            <a:pPr marL="0" indent="0">
              <a:buFont typeface="Arial" panose="020B0604020202020204" pitchFamily="34" charset="0"/>
              <a:buNone/>
            </a:pPr>
            <a:endParaRPr lang="da-DK" u="sng" dirty="0"/>
          </a:p>
          <a:p>
            <a:pPr marL="0" indent="0">
              <a:buFont typeface="Arial" panose="020B0604020202020204" pitchFamily="34" charset="0"/>
              <a:buNone/>
            </a:pPr>
            <a:r>
              <a:rPr lang="da-DK" u="sng" dirty="0"/>
              <a:t>Eksempel fra Holbæk</a:t>
            </a:r>
            <a:r>
              <a:rPr lang="da-DK" dirty="0"/>
              <a:t>: I Holbæk har de valgt at lavet et helt ritual, hvor alle efter hver gang stiller sig op i en rundkreds: </a:t>
            </a:r>
            <a:r>
              <a:rPr lang="da-DK" i="1" dirty="0"/>
              <a:t>stor-lille-stor-lille</a:t>
            </a:r>
            <a:r>
              <a:rPr lang="da-DK" dirty="0"/>
              <a:t> osv. Så tæller en af de store makkerlæser ned fra 3. På ”1” vender alle sig mod sin egen makkerlæser og siger: ”Tak for i dag makkerlæser ven!”. Derefter hopper man rundt til den, der står på ens modsatte side og siger igen ”tak for i dag makkerlæser ven!”. Til slut løber alle de store makkerlæsere over på en række ved døren, hvorefter de små alle løber forbi, mens de giver high fives til hele rækken af store. Ved hvert high five siger alle igen ”tak for i dag makkerlæser ven!”.</a:t>
            </a:r>
          </a:p>
          <a:p>
            <a:pPr marL="0" indent="0">
              <a:buFont typeface="Arial" panose="020B0604020202020204" pitchFamily="34" charset="0"/>
              <a:buNone/>
            </a:pPr>
            <a:endParaRPr lang="da-DK" dirty="0"/>
          </a:p>
          <a:p>
            <a:pPr marL="0" indent="0">
              <a:buFont typeface="Arial" panose="020B0604020202020204" pitchFamily="34" charset="0"/>
              <a:buNone/>
            </a:pPr>
            <a:r>
              <a:rPr lang="da-DK" u="sng" dirty="0"/>
              <a:t>Eksempel fra Tingbjerg</a:t>
            </a:r>
            <a:r>
              <a:rPr lang="da-DK" dirty="0"/>
              <a:t>: I Tinbjerg har de valgt, at to af de store makkerlæsere går med støttepersonen over og henter de små makkerlæsere i SFO. Hånd i hånd går de sammen hen til biblioteket, hvor læsesessionerne afholdes. Gåturen tager ca. 10 minutter og er en god lejlighed til at de store og små får talt sammen, inden selve læsningen går i gang. De store makkerlæsere skiftes til at hente de små. </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OBS: I kan sagtens lave mere afdæmpede ritualer eller blot tale om, at man fx skal huske at sige hej og farvel til alle, se hinanden i øjnene, sige navnene på hinanden eller lignende. Det er op til jer og de unge at beslutte, så længe I får talt- og tænkt over en måde, der er god og hyggelig for både de store og små.</a:t>
            </a:r>
          </a:p>
          <a:p>
            <a:endParaRPr lang="da-DK" dirty="0"/>
          </a:p>
          <a:p>
            <a:r>
              <a:rPr lang="da-DK" b="1" dirty="0"/>
              <a:t>Øvelse (ca. 5 min)</a:t>
            </a:r>
            <a:r>
              <a:rPr lang="da-DK" dirty="0"/>
              <a:t>: </a:t>
            </a:r>
          </a:p>
          <a:p>
            <a:pPr marL="171450" indent="-171450">
              <a:buFont typeface="Arial" panose="020B0604020202020204" pitchFamily="34" charset="0"/>
              <a:buChar char="•"/>
            </a:pPr>
            <a:r>
              <a:rPr lang="da-DK" dirty="0"/>
              <a:t>Prøv det af som et rollespil! </a:t>
            </a:r>
          </a:p>
          <a:p>
            <a:pPr marL="171450" indent="-171450">
              <a:buFont typeface="Arial" panose="020B0604020202020204" pitchFamily="34" charset="0"/>
              <a:buChar char="•"/>
            </a:pPr>
            <a:r>
              <a:rPr lang="da-DK" dirty="0"/>
              <a:t>Hvordan, I gør, afhænger af, hvad I har besluttet, der skal være jeres måde at sige hej og farvel på. </a:t>
            </a:r>
          </a:p>
          <a:p>
            <a:pPr marL="171450" indent="-171450">
              <a:buFont typeface="Arial" panose="020B0604020202020204" pitchFamily="34" charset="0"/>
              <a:buChar char="•"/>
            </a:pPr>
            <a:r>
              <a:rPr lang="da-DK" dirty="0"/>
              <a:t>Prøv det af og start fx med, at den ene halvdel spiller små makkerlæser og den anden store, hvorefter I bytter, og gør det igen. På den måde får alle prøvet til at være både stor og lille.</a:t>
            </a:r>
          </a:p>
          <a:p>
            <a:endParaRPr lang="da-DK" dirty="0"/>
          </a:p>
          <a:p>
            <a:r>
              <a:rPr lang="da-DK" b="1" dirty="0"/>
              <a:t>Opsamling (ca. 2 min)</a:t>
            </a:r>
            <a:r>
              <a:rPr lang="da-DK" dirty="0"/>
              <a:t>: Saml gerne op på øvelsen. Fungerede det? Er der noget, I skal gøre anderledes?</a:t>
            </a:r>
          </a:p>
        </p:txBody>
      </p:sp>
      <p:sp>
        <p:nvSpPr>
          <p:cNvPr id="4" name="Pladsholder til slidenummer 3"/>
          <p:cNvSpPr>
            <a:spLocks noGrp="1"/>
          </p:cNvSpPr>
          <p:nvPr>
            <p:ph type="sldNum" sz="quarter" idx="5"/>
          </p:nvPr>
        </p:nvSpPr>
        <p:spPr/>
        <p:txBody>
          <a:bodyPr/>
          <a:lstStyle/>
          <a:p>
            <a:fld id="{C1AF718B-DD5B-4C19-A333-3B033272ECC7}" type="slidenum">
              <a:rPr lang="da-DK" smtClean="0"/>
              <a:t>36</a:t>
            </a:fld>
            <a:endParaRPr lang="da-DK" dirty="0"/>
          </a:p>
        </p:txBody>
      </p:sp>
    </p:spTree>
    <p:extLst>
      <p:ext uri="{BB962C8B-B14F-4D97-AF65-F5344CB8AC3E}">
        <p14:creationId xmlns:p14="http://schemas.microsoft.com/office/powerpoint/2010/main" val="1097914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OBS! Udfyld sliden med information</a:t>
            </a:r>
            <a:r>
              <a:rPr lang="da-DK" b="1" baseline="0" dirty="0"/>
              <a:t> om hvordan voksenstøtten kommer til at fungere hos jer.</a:t>
            </a:r>
            <a:endParaRPr lang="da-DK" b="1" dirty="0"/>
          </a:p>
          <a:p>
            <a:endParaRPr lang="da-DK" b="1" dirty="0"/>
          </a:p>
          <a:p>
            <a:r>
              <a:rPr lang="da-DK" b="1" dirty="0"/>
              <a:t>Formål: </a:t>
            </a:r>
            <a:r>
              <a:rPr lang="da-DK" dirty="0"/>
              <a:t>At de unge ved,</a:t>
            </a:r>
            <a:r>
              <a:rPr lang="da-DK" baseline="0" dirty="0"/>
              <a:t> hvordan de kan få hjælp fra en voksen, så de er trygge ved at gå til opgaven. At de bruger de voksne, hvis de oplever vanskeligheder i makkerlæsningen.</a:t>
            </a:r>
          </a:p>
          <a:p>
            <a:endParaRPr lang="da-DK" baseline="0" dirty="0"/>
          </a:p>
          <a:p>
            <a:r>
              <a:rPr lang="da-DK" b="1" baseline="0" dirty="0"/>
              <a:t>Tid: </a:t>
            </a:r>
            <a:r>
              <a:rPr lang="da-DK" b="0" baseline="0" dirty="0"/>
              <a:t>ca. 5 min.</a:t>
            </a:r>
          </a:p>
          <a:p>
            <a:endParaRPr lang="da-DK" b="0" baseline="0" dirty="0"/>
          </a:p>
          <a:p>
            <a:r>
              <a:rPr lang="da-DK" b="1" baseline="0" dirty="0"/>
              <a:t>Fremgangsmåde: </a:t>
            </a:r>
            <a:r>
              <a:rPr lang="da-DK" sz="1200" b="0" kern="1200" dirty="0">
                <a:solidFill>
                  <a:schemeClr val="tx1"/>
                </a:solidFill>
                <a:effectLst/>
                <a:latin typeface="+mn-lt"/>
                <a:ea typeface="+mn-ea"/>
                <a:cs typeface="+mn-cs"/>
              </a:rPr>
              <a:t>Underviseren gennemgår sliden.</a:t>
            </a:r>
            <a:r>
              <a:rPr lang="da-DK" sz="1200" b="0" kern="1200" baseline="0" dirty="0">
                <a:solidFill>
                  <a:schemeClr val="tx1"/>
                </a:solidFill>
                <a:effectLst/>
                <a:latin typeface="+mn-lt"/>
                <a:ea typeface="+mn-ea"/>
                <a:cs typeface="+mn-cs"/>
              </a:rPr>
              <a:t> D</a:t>
            </a:r>
            <a:r>
              <a:rPr lang="da-DK" baseline="0" dirty="0"/>
              <a:t>eltagerne kan stille spørgsmål undervejs.</a:t>
            </a:r>
            <a:endParaRPr lang="da-DK" b="1" dirty="0"/>
          </a:p>
          <a:p>
            <a:endParaRPr lang="da-DK" dirty="0"/>
          </a:p>
          <a:p>
            <a:r>
              <a:rPr lang="da-DK" b="1" dirty="0"/>
              <a:t>Oplæg: </a:t>
            </a:r>
          </a:p>
          <a:p>
            <a:pPr marL="171450" indent="-171450">
              <a:buFont typeface="Arial" panose="020B0604020202020204" pitchFamily="34" charset="0"/>
              <a:buChar char="•"/>
            </a:pPr>
            <a:r>
              <a:rPr lang="da-DK" b="0" dirty="0"/>
              <a:t>Fortæl</a:t>
            </a:r>
            <a:r>
              <a:rPr lang="da-DK" b="0" baseline="0" dirty="0"/>
              <a:t> dem om hvem der er tilstede ved makkerlæsningssessionerne. </a:t>
            </a:r>
          </a:p>
          <a:p>
            <a:pPr marL="171450" indent="-171450">
              <a:buFont typeface="Arial" panose="020B0604020202020204" pitchFamily="34" charset="0"/>
              <a:buChar char="•"/>
            </a:pPr>
            <a:r>
              <a:rPr lang="da-DK" b="0" dirty="0"/>
              <a:t>Fortæl</a:t>
            </a:r>
            <a:r>
              <a:rPr lang="da-DK" b="0" baseline="0" dirty="0"/>
              <a:t> dem hvordan de får støtte undervejs, og hvad de kan gøre, hvis de oplever vanskeligheder ved/under makkerlæsningen.</a:t>
            </a:r>
            <a:endParaRPr lang="da-DK" b="0" dirty="0"/>
          </a:p>
        </p:txBody>
      </p:sp>
      <p:sp>
        <p:nvSpPr>
          <p:cNvPr id="4" name="Pladsholder til slidenummer 3"/>
          <p:cNvSpPr>
            <a:spLocks noGrp="1"/>
          </p:cNvSpPr>
          <p:nvPr>
            <p:ph type="sldNum" sz="quarter" idx="10"/>
          </p:nvPr>
        </p:nvSpPr>
        <p:spPr/>
        <p:txBody>
          <a:bodyPr/>
          <a:lstStyle/>
          <a:p>
            <a:fld id="{C1AF718B-DD5B-4C19-A333-3B033272ECC7}" type="slidenum">
              <a:rPr lang="da-DK" smtClean="0"/>
              <a:t>37</a:t>
            </a:fld>
            <a:endParaRPr lang="da-DK" dirty="0"/>
          </a:p>
        </p:txBody>
      </p:sp>
    </p:spTree>
    <p:extLst>
      <p:ext uri="{BB962C8B-B14F-4D97-AF65-F5344CB8AC3E}">
        <p14:creationId xmlns:p14="http://schemas.microsoft.com/office/powerpoint/2010/main" val="29713354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r>
              <a:rPr lang="da-DK" b="1" baseline="0" dirty="0"/>
              <a:t>Formål: </a:t>
            </a:r>
            <a:r>
              <a:rPr lang="da-DK" baseline="0" dirty="0"/>
              <a:t>De ved hvad de skal den første makkerlæsningsgang.</a:t>
            </a:r>
          </a:p>
          <a:p>
            <a:pPr marL="0" indent="0">
              <a:buFontTx/>
              <a:buNone/>
            </a:pPr>
            <a:endParaRPr lang="da-DK" baseline="0" dirty="0"/>
          </a:p>
          <a:p>
            <a:pPr marL="0" indent="0">
              <a:buFontTx/>
              <a:buNone/>
            </a:pPr>
            <a:r>
              <a:rPr lang="da-DK" b="1" baseline="0" dirty="0"/>
              <a:t>Tid: </a:t>
            </a:r>
            <a:r>
              <a:rPr lang="da-DK" b="0" baseline="0" dirty="0"/>
              <a:t> ca. 2 min.</a:t>
            </a:r>
          </a:p>
          <a:p>
            <a:pPr marL="0" indent="0">
              <a:buFontTx/>
              <a:buNone/>
            </a:pPr>
            <a:endParaRPr lang="da-DK" b="1" baseline="0" dirty="0"/>
          </a:p>
          <a:p>
            <a:pPr marL="0" indent="0">
              <a:buFontTx/>
              <a:buNone/>
            </a:pPr>
            <a:r>
              <a:rPr lang="da-DK" b="1" baseline="0" dirty="0"/>
              <a:t>Fremgangsmåde: </a:t>
            </a:r>
            <a:r>
              <a:rPr lang="da-DK" b="0" baseline="0" dirty="0"/>
              <a:t>Underviseren gennemgår illustrationen. Deltagerne kan stille spørgsmål undervejs. </a:t>
            </a:r>
          </a:p>
          <a:p>
            <a:pPr marL="0" indent="0">
              <a:buFontTx/>
              <a:buNone/>
            </a:pPr>
            <a:endParaRPr lang="da-DK" b="1" baseline="0" dirty="0"/>
          </a:p>
          <a:p>
            <a:pPr marL="0" indent="0">
              <a:buFontTx/>
              <a:buNone/>
            </a:pPr>
            <a:r>
              <a:rPr lang="da-DK" b="1" baseline="0" dirty="0"/>
              <a:t>Oplæg:</a:t>
            </a:r>
          </a:p>
          <a:p>
            <a:pPr marL="171450" indent="-171450">
              <a:buFont typeface="Arial" panose="020B0604020202020204" pitchFamily="34" charset="0"/>
              <a:buChar char="•"/>
            </a:pPr>
            <a:r>
              <a:rPr lang="da-DK" baseline="0" dirty="0"/>
              <a:t>Det sidste de skal i dag er at tale om, hvordan den allerførste gang skal foregå.</a:t>
            </a:r>
          </a:p>
          <a:p>
            <a:pPr marL="171450" indent="-171450">
              <a:buFont typeface="Arial" panose="020B0604020202020204" pitchFamily="34" charset="0"/>
              <a:buChar char="•"/>
            </a:pPr>
            <a:r>
              <a:rPr lang="da-DK" baseline="0" dirty="0"/>
              <a:t>Det er vigtigt, at de lærer deres lille makkerlæser godt at kende, og derfor skal de ikke læse den første gang.</a:t>
            </a:r>
          </a:p>
          <a:p>
            <a:pPr marL="171450" indent="-171450">
              <a:buFont typeface="Arial" panose="020B0604020202020204" pitchFamily="34" charset="0"/>
              <a:buChar char="•"/>
            </a:pPr>
            <a:r>
              <a:rPr lang="da-DK" baseline="0" dirty="0"/>
              <a:t>I stedet skal de begge tegne en tegning og fortælle lidt om dem selv</a:t>
            </a:r>
          </a:p>
          <a:p>
            <a:pPr marL="171450" indent="-171450">
              <a:buFont typeface="Arial" panose="020B0604020202020204" pitchFamily="34" charset="0"/>
              <a:buChar char="•"/>
            </a:pPr>
            <a:r>
              <a:rPr lang="da-DK" baseline="0" dirty="0"/>
              <a:t>Derudover skal den store makkerlæser fortælle om, hvad der skal ske - hvordan læsesessionerne kommer til at foregå, og hvilke redskaber de skal bruge osv.</a:t>
            </a:r>
          </a:p>
          <a:p>
            <a:pPr marL="171450" indent="-171450">
              <a:buFont typeface="Arial" panose="020B0604020202020204" pitchFamily="34" charset="0"/>
              <a:buChar char="•"/>
            </a:pPr>
            <a:r>
              <a:rPr lang="da-DK" baseline="0" dirty="0"/>
              <a:t>Hvis muligt kan de også orientere sig i, hvilke bøger de har mulighed for at læse.</a:t>
            </a:r>
          </a:p>
          <a:p>
            <a:pPr marL="171450" indent="-171450">
              <a:buFont typeface="Arial" panose="020B0604020202020204" pitchFamily="34" charset="0"/>
              <a:buChar char="•"/>
            </a:pPr>
            <a:r>
              <a:rPr lang="da-DK" baseline="0" dirty="0"/>
              <a:t>Til sidst skal de lege en sprogleg. Husk at det skal være en succesoplevelse for den lille makkerlæser, så de synes, at det er sjovt at komme igen.</a:t>
            </a:r>
          </a:p>
        </p:txBody>
      </p:sp>
      <p:sp>
        <p:nvSpPr>
          <p:cNvPr id="4" name="Pladsholder til slidenummer 3"/>
          <p:cNvSpPr>
            <a:spLocks noGrp="1"/>
          </p:cNvSpPr>
          <p:nvPr>
            <p:ph type="sldNum" sz="quarter" idx="10"/>
          </p:nvPr>
        </p:nvSpPr>
        <p:spPr/>
        <p:txBody>
          <a:bodyPr/>
          <a:lstStyle/>
          <a:p>
            <a:fld id="{C1AF718B-DD5B-4C19-A333-3B033272ECC7}" type="slidenum">
              <a:rPr lang="da-DK" smtClean="0"/>
              <a:t>38</a:t>
            </a:fld>
            <a:endParaRPr lang="da-DK" dirty="0"/>
          </a:p>
        </p:txBody>
      </p:sp>
    </p:spTree>
    <p:extLst>
      <p:ext uri="{BB962C8B-B14F-4D97-AF65-F5344CB8AC3E}">
        <p14:creationId xmlns:p14="http://schemas.microsoft.com/office/powerpoint/2010/main" val="28232607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a:t>
            </a:r>
            <a:r>
              <a:rPr lang="da-DK" b="1" baseline="0" dirty="0"/>
              <a:t> </a:t>
            </a:r>
            <a:r>
              <a:rPr lang="da-DK" b="0" baseline="0" dirty="0"/>
              <a:t>At de er forberedt på første læsesession</a:t>
            </a:r>
          </a:p>
          <a:p>
            <a:endParaRPr lang="da-DK"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Tid: </a:t>
            </a:r>
            <a:r>
              <a:rPr lang="da-DK" b="0" baseline="0" dirty="0"/>
              <a:t> ca. 2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Fremgangsmåde: </a:t>
            </a:r>
            <a:r>
              <a:rPr lang="da-DK" b="0" baseline="0" dirty="0"/>
              <a:t>Underviser gennemgår sliden. Deltagerne kan stille spørgsmål undervejs. </a:t>
            </a:r>
          </a:p>
          <a:p>
            <a:endParaRPr lang="da-DK" b="1" baseline="0" dirty="0"/>
          </a:p>
          <a:p>
            <a:r>
              <a:rPr lang="da-DK" b="1" baseline="0" dirty="0"/>
              <a:t>Oplæg</a:t>
            </a:r>
            <a:r>
              <a:rPr lang="da-DK" b="0" baseline="0" dirty="0"/>
              <a:t>:</a:t>
            </a:r>
          </a:p>
          <a:p>
            <a:pPr marL="171450" indent="-171450">
              <a:buFont typeface="Arial" panose="020B0604020202020204" pitchFamily="34" charset="0"/>
              <a:buChar char="•"/>
            </a:pPr>
            <a:r>
              <a:rPr lang="da-DK" b="0" baseline="0" dirty="0"/>
              <a:t>Til det første møde, skal de skal tegne en tegning hver – og tale om den samtidig med, at de tegner.</a:t>
            </a:r>
          </a:p>
          <a:p>
            <a:pPr marL="171450" indent="-171450">
              <a:buFont typeface="Arial" panose="020B0604020202020204" pitchFamily="34" charset="0"/>
              <a:buChar char="•"/>
            </a:pPr>
            <a:r>
              <a:rPr lang="da-DK" b="0" baseline="0" dirty="0"/>
              <a:t>De kan fx vælge at tegne deres familie eller noget de kan lide at lave osv. </a:t>
            </a:r>
          </a:p>
          <a:p>
            <a:pPr marL="171450" indent="-171450">
              <a:buFont typeface="Arial" panose="020B0604020202020204" pitchFamily="34" charset="0"/>
              <a:buChar char="•"/>
            </a:pPr>
            <a:r>
              <a:rPr lang="da-DK" b="0" baseline="0" dirty="0"/>
              <a:t>Det vigtigste er, at de lærer hinanden at kende, mens de tegner. Derfor skal de tale om, hvad de tegner, og hvorfor de tegner netop den ting.</a:t>
            </a:r>
          </a:p>
          <a:p>
            <a:pPr marL="171450" indent="-171450">
              <a:buFont typeface="Arial" panose="020B0604020202020204" pitchFamily="34" charset="0"/>
              <a:buChar char="•"/>
            </a:pPr>
            <a:r>
              <a:rPr lang="da-DK" b="0" baseline="0" dirty="0"/>
              <a:t>Som store makkerlæsere er det dem, der har ansvaret for at styre dialogen og holde tiden, så de også når at tale om forløbet.</a:t>
            </a:r>
          </a:p>
        </p:txBody>
      </p:sp>
      <p:sp>
        <p:nvSpPr>
          <p:cNvPr id="4" name="Pladsholder til slidenummer 3"/>
          <p:cNvSpPr>
            <a:spLocks noGrp="1"/>
          </p:cNvSpPr>
          <p:nvPr>
            <p:ph type="sldNum" sz="quarter" idx="10"/>
          </p:nvPr>
        </p:nvSpPr>
        <p:spPr/>
        <p:txBody>
          <a:bodyPr/>
          <a:lstStyle/>
          <a:p>
            <a:fld id="{C1AF718B-DD5B-4C19-A333-3B033272ECC7}" type="slidenum">
              <a:rPr lang="da-DK" smtClean="0"/>
              <a:t>39</a:t>
            </a:fld>
            <a:endParaRPr lang="da-DK" dirty="0"/>
          </a:p>
        </p:txBody>
      </p:sp>
    </p:spTree>
    <p:extLst>
      <p:ext uri="{BB962C8B-B14F-4D97-AF65-F5344CB8AC3E}">
        <p14:creationId xmlns:p14="http://schemas.microsoft.com/office/powerpoint/2010/main" val="2622559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OBS! Husk at skrive sted for læsningen ind på planchen – og tilpas evt.</a:t>
            </a:r>
            <a:r>
              <a:rPr lang="da-DK" b="1" baseline="0" dirty="0"/>
              <a:t> klassetrin de læser med.</a:t>
            </a:r>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Formål: </a:t>
            </a:r>
            <a:r>
              <a:rPr lang="da-DK" dirty="0"/>
              <a:t>Deltagerne skal vide</a:t>
            </a:r>
            <a:r>
              <a:rPr lang="da-DK" baseline="0" dirty="0"/>
              <a:t>, hvad de siger ja til som makkerlæsere. Denne viden har de sandsynligvis allerede, men her får de det lige gentaget. Hvis gentagelsen ikke findes nødvendig kan sliden slettes.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Tid</a:t>
            </a:r>
            <a:r>
              <a:rPr lang="da-DK" baseline="0" dirty="0"/>
              <a:t>: ca. 3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Fremgangsmåde</a:t>
            </a:r>
            <a:r>
              <a:rPr lang="da-DK" baseline="0" dirty="0"/>
              <a:t>: Underviseren gennemgår sliden. Deltagerne kan stille spørgsmål undervejs.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r>
              <a:rPr lang="da-DK" b="1" dirty="0"/>
              <a:t>Oplæg:</a:t>
            </a:r>
            <a:endParaRPr lang="da-DK" b="0" dirty="0"/>
          </a:p>
          <a:p>
            <a:pPr marL="171450" indent="-171450">
              <a:buFont typeface="Arial" panose="020B0604020202020204" pitchFamily="34" charset="0"/>
              <a:buChar char="•"/>
            </a:pPr>
            <a:r>
              <a:rPr lang="da-DK" b="0" dirty="0"/>
              <a:t>Forklar med dine</a:t>
            </a:r>
            <a:r>
              <a:rPr lang="da-DK" b="0" baseline="0" dirty="0"/>
              <a:t> egne ord, det der står på sliden.</a:t>
            </a:r>
          </a:p>
          <a:p>
            <a:pPr marL="171450" indent="-171450">
              <a:buFont typeface="Arial" panose="020B0604020202020204" pitchFamily="34" charset="0"/>
              <a:buChar char="•"/>
            </a:pPr>
            <a:r>
              <a:rPr lang="da-DK" b="0" baseline="0" dirty="0"/>
              <a:t>Læg vægt på at de har opgaven og ansvaret for at det bliver en god oplevelse - men at de ikke står alene, der er en voksen til stede der kan hjælpe hvis det er svært.</a:t>
            </a:r>
          </a:p>
          <a:p>
            <a:pPr marL="171450" indent="-171450">
              <a:buFont typeface="Arial" panose="020B0604020202020204" pitchFamily="34" charset="0"/>
              <a:buChar char="•"/>
            </a:pPr>
            <a:r>
              <a:rPr lang="da-DK" b="0" baseline="0" dirty="0"/>
              <a:t>Fortæl dem hvor det foregår og hvornår (dag og tidspunkt). Og gerne også dato for første gang.</a:t>
            </a:r>
            <a:endParaRPr lang="da-DK" b="0" dirty="0"/>
          </a:p>
        </p:txBody>
      </p:sp>
      <p:sp>
        <p:nvSpPr>
          <p:cNvPr id="4" name="Pladsholder til slidenummer 3"/>
          <p:cNvSpPr>
            <a:spLocks noGrp="1"/>
          </p:cNvSpPr>
          <p:nvPr>
            <p:ph type="sldNum" sz="quarter" idx="10"/>
          </p:nvPr>
        </p:nvSpPr>
        <p:spPr/>
        <p:txBody>
          <a:bodyPr/>
          <a:lstStyle/>
          <a:p>
            <a:fld id="{C1AF718B-DD5B-4C19-A333-3B033272ECC7}" type="slidenum">
              <a:rPr lang="da-DK" smtClean="0"/>
              <a:t>4</a:t>
            </a:fld>
            <a:endParaRPr lang="da-DK" dirty="0"/>
          </a:p>
        </p:txBody>
      </p:sp>
    </p:spTree>
    <p:extLst>
      <p:ext uri="{BB962C8B-B14F-4D97-AF65-F5344CB8AC3E}">
        <p14:creationId xmlns:p14="http://schemas.microsoft.com/office/powerpoint/2010/main" val="19901466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a:t>
            </a:r>
            <a:r>
              <a:rPr lang="da-DK" b="1" baseline="0" dirty="0"/>
              <a:t> </a:t>
            </a:r>
            <a:r>
              <a:rPr lang="da-DK" baseline="0" dirty="0"/>
              <a:t>At de får overblik over alle de værktøjer de er blevet præsenteret for</a:t>
            </a:r>
          </a:p>
          <a:p>
            <a:endParaRPr lang="da-DK" baseline="0" dirty="0"/>
          </a:p>
          <a:p>
            <a:pPr marL="0" indent="0">
              <a:buFontTx/>
              <a:buNone/>
            </a:pPr>
            <a:r>
              <a:rPr lang="da-DK" b="1" baseline="0" dirty="0"/>
              <a:t>Tid: </a:t>
            </a:r>
            <a:r>
              <a:rPr lang="da-DK" b="0" baseline="0" dirty="0"/>
              <a:t> ca. 2 min.</a:t>
            </a:r>
          </a:p>
          <a:p>
            <a:pPr marL="0" indent="0">
              <a:buFontTx/>
              <a:buNone/>
            </a:pPr>
            <a:endParaRPr lang="da-DK" b="1" baseline="0" dirty="0"/>
          </a:p>
          <a:p>
            <a:pPr marL="0" indent="0">
              <a:buFontTx/>
              <a:buNone/>
            </a:pPr>
            <a:r>
              <a:rPr lang="da-DK" b="1" baseline="0" dirty="0"/>
              <a:t>Fremgangsmåde: </a:t>
            </a:r>
            <a:r>
              <a:rPr lang="da-DK" b="0" baseline="0" dirty="0"/>
              <a:t>Underviser gennemgår sliden. Deltagerne kan stille spørgsmål undervejs. </a:t>
            </a:r>
          </a:p>
          <a:p>
            <a:endParaRPr lang="da-DK" b="1" baseline="0" dirty="0"/>
          </a:p>
          <a:p>
            <a:r>
              <a:rPr lang="da-DK" b="1" baseline="0" dirty="0"/>
              <a:t>Oplæg:</a:t>
            </a:r>
          </a:p>
          <a:p>
            <a:pPr marL="171450" indent="-171450">
              <a:buFont typeface="Arial" panose="020B0604020202020204" pitchFamily="34" charset="0"/>
              <a:buChar char="•"/>
            </a:pPr>
            <a:r>
              <a:rPr lang="da-DK" dirty="0"/>
              <a:t>Det</a:t>
            </a:r>
            <a:r>
              <a:rPr lang="da-DK" baseline="0" dirty="0"/>
              <a:t> er disse værktøjer de skal tale med deres makker om på den første makkerlæsningsmøde.</a:t>
            </a:r>
          </a:p>
          <a:p>
            <a:pPr marL="171450" indent="-171450">
              <a:buFont typeface="Arial" panose="020B0604020202020204" pitchFamily="34" charset="0"/>
              <a:buChar char="•"/>
            </a:pPr>
            <a:r>
              <a:rPr lang="da-DK" baseline="0" dirty="0"/>
              <a:t>Opfordr dem til at læse dem igennem inden de skal starte første gang, så de har helt styr på dem og kan forklare dem til deres makker, når de mødes første gang.</a:t>
            </a:r>
          </a:p>
        </p:txBody>
      </p:sp>
      <p:sp>
        <p:nvSpPr>
          <p:cNvPr id="4" name="Pladsholder til slidenummer 3"/>
          <p:cNvSpPr>
            <a:spLocks noGrp="1"/>
          </p:cNvSpPr>
          <p:nvPr>
            <p:ph type="sldNum" sz="quarter" idx="10"/>
          </p:nvPr>
        </p:nvSpPr>
        <p:spPr/>
        <p:txBody>
          <a:bodyPr/>
          <a:lstStyle/>
          <a:p>
            <a:fld id="{C1AF718B-DD5B-4C19-A333-3B033272ECC7}" type="slidenum">
              <a:rPr lang="da-DK" smtClean="0"/>
              <a:t>40</a:t>
            </a:fld>
            <a:endParaRPr lang="da-DK" dirty="0"/>
          </a:p>
        </p:txBody>
      </p:sp>
    </p:spTree>
    <p:extLst>
      <p:ext uri="{BB962C8B-B14F-4D97-AF65-F5344CB8AC3E}">
        <p14:creationId xmlns:p14="http://schemas.microsoft.com/office/powerpoint/2010/main" val="2640069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Formål:</a:t>
            </a:r>
            <a:r>
              <a:rPr lang="da-DK" sz="1200" b="0" kern="1200" baseline="0" dirty="0">
                <a:solidFill>
                  <a:schemeClr val="tx1"/>
                </a:solidFill>
                <a:effectLst/>
                <a:latin typeface="+mn-lt"/>
                <a:ea typeface="+mn-ea"/>
                <a:cs typeface="+mn-cs"/>
              </a:rPr>
              <a:t> God afrunding på kurset, </a:t>
            </a:r>
            <a:r>
              <a:rPr lang="da-DK" sz="1200" kern="1200" dirty="0">
                <a:solidFill>
                  <a:schemeClr val="tx1"/>
                </a:solidFill>
                <a:effectLst/>
                <a:latin typeface="+mn-lt"/>
                <a:ea typeface="+mn-ea"/>
                <a:cs typeface="+mn-cs"/>
              </a:rPr>
              <a:t>alle får sat ord på hvad de går hjem med. </a:t>
            </a:r>
          </a:p>
          <a:p>
            <a:endParaRPr lang="da-DK" sz="1200" b="1" kern="1200" dirty="0">
              <a:solidFill>
                <a:schemeClr val="tx1"/>
              </a:solidFill>
              <a:effectLst/>
              <a:latin typeface="+mn-lt"/>
              <a:ea typeface="+mn-ea"/>
              <a:cs typeface="+mn-cs"/>
            </a:endParaRPr>
          </a:p>
          <a:p>
            <a:pPr marL="0" indent="0">
              <a:buFontTx/>
              <a:buNone/>
            </a:pPr>
            <a:r>
              <a:rPr lang="da-DK" b="1" baseline="0" dirty="0"/>
              <a:t>Tid: </a:t>
            </a:r>
            <a:r>
              <a:rPr lang="da-DK" b="0" baseline="0" dirty="0"/>
              <a:t> ca. 10 min.</a:t>
            </a:r>
          </a:p>
          <a:p>
            <a:pPr marL="0" indent="0">
              <a:buFontTx/>
              <a:buNone/>
            </a:pPr>
            <a:endParaRPr lang="da-DK" b="1" baseline="0" dirty="0"/>
          </a:p>
          <a:p>
            <a:pPr marL="0" indent="0">
              <a:buFontTx/>
              <a:buNone/>
            </a:pPr>
            <a:r>
              <a:rPr lang="da-DK" b="1" baseline="0" dirty="0"/>
              <a:t>Fremgangsmåde: </a:t>
            </a:r>
            <a:r>
              <a:rPr lang="da-DK" sz="1200" b="0" kern="1200" dirty="0">
                <a:solidFill>
                  <a:schemeClr val="tx1"/>
                </a:solidFill>
                <a:effectLst/>
                <a:latin typeface="+mn-lt"/>
                <a:ea typeface="+mn-ea"/>
                <a:cs typeface="+mn-cs"/>
              </a:rPr>
              <a:t>Underviser opsummerer kort de praktiske informationer og sætter de unge i gang med den afrundende check-ud-øvelse.</a:t>
            </a:r>
            <a:endParaRPr lang="da-DK" sz="1200" b="1" kern="1200" dirty="0">
              <a:solidFill>
                <a:schemeClr val="tx1"/>
              </a:solidFill>
              <a:effectLst/>
              <a:latin typeface="+mn-lt"/>
              <a:ea typeface="+mn-ea"/>
              <a:cs typeface="+mn-cs"/>
            </a:endParaRPr>
          </a:p>
          <a:p>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Oplæg (3 min): </a:t>
            </a:r>
          </a:p>
          <a:p>
            <a:pPr marL="171450" indent="-171450">
              <a:buFont typeface="Arial" panose="020B0604020202020204" pitchFamily="34" charset="0"/>
              <a:buChar char="•"/>
            </a:pPr>
            <a:r>
              <a:rPr lang="da-DK" sz="1200" kern="1200" dirty="0">
                <a:solidFill>
                  <a:schemeClr val="tx1"/>
                </a:solidFill>
                <a:effectLst/>
                <a:latin typeface="+mn-lt"/>
                <a:ea typeface="+mn-ea"/>
                <a:cs typeface="+mn-cs"/>
              </a:rPr>
              <a:t>Gentag de praktiske informationer om starten på makkerlæsningsforløbene evt. mødetid og sted, eller hvordan de får mere viden om start.</a:t>
            </a:r>
          </a:p>
          <a:p>
            <a:r>
              <a:rPr lang="da-DK" sz="1200" kern="1200" dirty="0">
                <a:solidFill>
                  <a:schemeClr val="tx1"/>
                </a:solidFill>
                <a:effectLst/>
                <a:latin typeface="+mn-lt"/>
                <a:ea typeface="+mn-ea"/>
                <a:cs typeface="+mn-cs"/>
              </a:rPr>
              <a:t> </a:t>
            </a:r>
          </a:p>
          <a:p>
            <a:r>
              <a:rPr lang="da-DK" sz="1200" b="1" u="none" kern="1200" dirty="0">
                <a:solidFill>
                  <a:schemeClr val="tx1"/>
                </a:solidFill>
                <a:effectLst/>
                <a:latin typeface="+mn-lt"/>
                <a:ea typeface="+mn-ea"/>
                <a:cs typeface="+mn-cs"/>
              </a:rPr>
              <a:t>Check ud øvelse: (7 min)</a:t>
            </a:r>
          </a:p>
          <a:p>
            <a:pPr marL="171450" indent="-171450">
              <a:buFont typeface="Arial" panose="020B0604020202020204" pitchFamily="34" charset="0"/>
              <a:buChar char="•"/>
            </a:pPr>
            <a:r>
              <a:rPr lang="da-DK" sz="1200" kern="1200" dirty="0">
                <a:solidFill>
                  <a:schemeClr val="tx1"/>
                </a:solidFill>
                <a:effectLst/>
                <a:latin typeface="+mn-lt"/>
                <a:ea typeface="+mn-ea"/>
                <a:cs typeface="+mn-cs"/>
              </a:rPr>
              <a:t>Bed makkerlæserne om at sige én ting, som de synes, de har lært i dag, og som de vil være særligt opmærksomme på i deres arbejde som makkerlæsere. </a:t>
            </a:r>
          </a:p>
          <a:p>
            <a:pPr marL="171450" indent="-171450">
              <a:buFont typeface="Arial" panose="020B0604020202020204" pitchFamily="34" charset="0"/>
              <a:buChar char="•"/>
            </a:pPr>
            <a:r>
              <a:rPr lang="da-DK" sz="1200" kern="1200" dirty="0">
                <a:solidFill>
                  <a:schemeClr val="tx1"/>
                </a:solidFill>
                <a:effectLst/>
                <a:latin typeface="+mn-lt"/>
                <a:ea typeface="+mn-ea"/>
                <a:cs typeface="+mn-cs"/>
              </a:rPr>
              <a:t>Sig bare en sætning hver – giv gerne et eksempel.</a:t>
            </a:r>
          </a:p>
          <a:p>
            <a:pPr marL="171450" indent="-171450">
              <a:buFont typeface="Arial" panose="020B0604020202020204" pitchFamily="34" charset="0"/>
              <a:buChar char="•"/>
            </a:pPr>
            <a:r>
              <a:rPr lang="da-DK" sz="1200" kern="1200" dirty="0">
                <a:solidFill>
                  <a:schemeClr val="tx1"/>
                </a:solidFill>
                <a:effectLst/>
                <a:latin typeface="+mn-lt"/>
                <a:ea typeface="+mn-ea"/>
                <a:cs typeface="+mn-cs"/>
              </a:rPr>
              <a:t>Stil jer gerne i en rundkreds på gulvet, mens I gør det.</a:t>
            </a:r>
          </a:p>
        </p:txBody>
      </p:sp>
      <p:sp>
        <p:nvSpPr>
          <p:cNvPr id="4" name="Pladsholder til slidenummer 3"/>
          <p:cNvSpPr>
            <a:spLocks noGrp="1"/>
          </p:cNvSpPr>
          <p:nvPr>
            <p:ph type="sldNum" sz="quarter" idx="10"/>
          </p:nvPr>
        </p:nvSpPr>
        <p:spPr/>
        <p:txBody>
          <a:bodyPr/>
          <a:lstStyle/>
          <a:p>
            <a:fld id="{C1AF718B-DD5B-4C19-A333-3B033272ECC7}" type="slidenum">
              <a:rPr lang="da-DK" smtClean="0"/>
              <a:t>41</a:t>
            </a:fld>
            <a:endParaRPr lang="da-DK" dirty="0"/>
          </a:p>
        </p:txBody>
      </p:sp>
    </p:spTree>
    <p:extLst>
      <p:ext uri="{BB962C8B-B14F-4D97-AF65-F5344CB8AC3E}">
        <p14:creationId xmlns:p14="http://schemas.microsoft.com/office/powerpoint/2010/main" val="1470822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Formål: </a:t>
            </a:r>
            <a:r>
              <a:rPr lang="da-DK" sz="1200" kern="1200" dirty="0">
                <a:solidFill>
                  <a:schemeClr val="tx1"/>
                </a:solidFill>
                <a:effectLst/>
                <a:latin typeface="+mn-lt"/>
                <a:ea typeface="+mn-ea"/>
                <a:cs typeface="+mn-cs"/>
              </a:rPr>
              <a:t>Makkerlæserne får visualiseret, hvordan en læsesession</a:t>
            </a:r>
            <a:r>
              <a:rPr lang="da-DK" sz="1200" kern="1200" baseline="0" dirty="0">
                <a:solidFill>
                  <a:schemeClr val="tx1"/>
                </a:solidFill>
                <a:effectLst/>
                <a:latin typeface="+mn-lt"/>
                <a:ea typeface="+mn-ea"/>
                <a:cs typeface="+mn-cs"/>
              </a:rPr>
              <a:t> fungerer/foregår, så de ved, hvad det er, de skal.</a:t>
            </a:r>
          </a:p>
          <a:p>
            <a:endParaRPr lang="da-DK"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Tid</a:t>
            </a:r>
            <a:r>
              <a:rPr lang="da-DK" baseline="0" dirty="0"/>
              <a:t>: ca. 3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Fremgangsmåde</a:t>
            </a:r>
            <a:r>
              <a:rPr lang="da-DK" baseline="0" dirty="0"/>
              <a:t>: Underviseren gennemgår sliden. Deltagerne kan stille spørgsmål undervejs.</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Oplæg:</a:t>
            </a:r>
          </a:p>
          <a:p>
            <a:pPr marL="171450" indent="-171450">
              <a:buFont typeface="Arial" panose="020B0604020202020204" pitchFamily="34" charset="0"/>
              <a:buChar char="•"/>
            </a:pPr>
            <a:r>
              <a:rPr lang="da-DK" sz="1200" kern="1200" dirty="0">
                <a:solidFill>
                  <a:schemeClr val="tx1"/>
                </a:solidFill>
                <a:effectLst/>
                <a:latin typeface="+mn-lt"/>
                <a:ea typeface="+mn-ea"/>
                <a:cs typeface="+mn-cs"/>
              </a:rPr>
              <a:t>Gennemgå</a:t>
            </a:r>
            <a:r>
              <a:rPr lang="da-DK" sz="1200" kern="1200" baseline="0" dirty="0">
                <a:solidFill>
                  <a:schemeClr val="tx1"/>
                </a:solidFill>
                <a:effectLst/>
                <a:latin typeface="+mn-lt"/>
                <a:ea typeface="+mn-ea"/>
                <a:cs typeface="+mn-cs"/>
              </a:rPr>
              <a:t> en læsesession, og hvordan den foregår jf. illustrationen på sliden.</a:t>
            </a:r>
          </a:p>
          <a:p>
            <a:pPr marL="171450" indent="-171450">
              <a:buFont typeface="Arial" panose="020B0604020202020204" pitchFamily="34" charset="0"/>
              <a:buChar char="•"/>
            </a:pPr>
            <a:r>
              <a:rPr lang="da-DK" sz="1200" kern="1200" baseline="0" dirty="0">
                <a:solidFill>
                  <a:schemeClr val="tx1"/>
                </a:solidFill>
                <a:effectLst/>
                <a:latin typeface="+mn-lt"/>
                <a:ea typeface="+mn-ea"/>
                <a:cs typeface="+mn-cs"/>
              </a:rPr>
              <a:t>Forklar at I senere vil gennemgå og øve de metoder, der er illustrereret (femfingertesten, lyt og læs etc.)</a:t>
            </a:r>
          </a:p>
          <a:p>
            <a:pPr marL="171450" indent="-171450">
              <a:buFont typeface="Arial" panose="020B0604020202020204" pitchFamily="34" charset="0"/>
              <a:buChar char="•"/>
            </a:pPr>
            <a:r>
              <a:rPr lang="da-DK" sz="1200" kern="1200" baseline="0" dirty="0">
                <a:solidFill>
                  <a:schemeClr val="tx1"/>
                </a:solidFill>
                <a:effectLst/>
                <a:latin typeface="+mn-lt"/>
                <a:ea typeface="+mn-ea"/>
                <a:cs typeface="+mn-cs"/>
              </a:rPr>
              <a:t>Giv mulighed for at de kan stille spørgsmål til, hvad der foregår i en læsesession</a:t>
            </a:r>
            <a:endParaRPr lang="da-DK" dirty="0"/>
          </a:p>
        </p:txBody>
      </p:sp>
      <p:sp>
        <p:nvSpPr>
          <p:cNvPr id="4" name="Pladsholder til slidenummer 3"/>
          <p:cNvSpPr>
            <a:spLocks noGrp="1"/>
          </p:cNvSpPr>
          <p:nvPr>
            <p:ph type="sldNum" sz="quarter" idx="10"/>
          </p:nvPr>
        </p:nvSpPr>
        <p:spPr/>
        <p:txBody>
          <a:bodyPr/>
          <a:lstStyle/>
          <a:p>
            <a:fld id="{C1AF718B-DD5B-4C19-A333-3B033272ECC7}" type="slidenum">
              <a:rPr lang="da-DK" smtClean="0"/>
              <a:t>5</a:t>
            </a:fld>
            <a:endParaRPr lang="da-DK" dirty="0"/>
          </a:p>
        </p:txBody>
      </p:sp>
    </p:spTree>
    <p:extLst>
      <p:ext uri="{BB962C8B-B14F-4D97-AF65-F5344CB8AC3E}">
        <p14:creationId xmlns:p14="http://schemas.microsoft.com/office/powerpoint/2010/main" val="335230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a:t>
            </a:r>
            <a:r>
              <a:rPr lang="da-DK" b="1" baseline="0" dirty="0"/>
              <a:t> </a:t>
            </a:r>
            <a:r>
              <a:rPr lang="da-DK" b="0" baseline="0" dirty="0"/>
              <a:t>De skal blive opmærksomme på, at de får meget mere ud af jobbet end kun løn.</a:t>
            </a:r>
            <a:endParaRPr lang="da-DK" b="0" dirty="0"/>
          </a:p>
          <a:p>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Tid</a:t>
            </a:r>
            <a:r>
              <a:rPr lang="da-DK" baseline="0" dirty="0"/>
              <a:t>: ca. 3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Fremgangsmåde</a:t>
            </a:r>
            <a:r>
              <a:rPr lang="da-DK" baseline="0" dirty="0"/>
              <a:t>: Ved det første klik er det kun overskriften, der er er vist på sliden. Spørg de unge, hvad de mener/tror, de får ud af at være makkerlæser, og tal om det i plenum. Herefter klikkes der på sliden, så teksten kommer frem. Står der noget, som I ikke selv har snakket om, eller er der noget, som I har talt om, der ikke står på sliden?</a:t>
            </a:r>
            <a:endParaRPr lang="da-DK" sz="1200" kern="1200" baseline="0" dirty="0">
              <a:solidFill>
                <a:schemeClr val="tx1"/>
              </a:solidFill>
              <a:effectLst/>
              <a:latin typeface="+mn-lt"/>
              <a:ea typeface="+mn-ea"/>
              <a:cs typeface="+mn-cs"/>
            </a:endParaRPr>
          </a:p>
          <a:p>
            <a:endParaRPr lang="da-DK" b="1" dirty="0"/>
          </a:p>
          <a:p>
            <a:r>
              <a:rPr lang="da-DK" b="1" dirty="0"/>
              <a:t>Oplæg</a:t>
            </a:r>
            <a:r>
              <a:rPr lang="da-DK" b="1" baseline="0" dirty="0"/>
              <a:t>:</a:t>
            </a:r>
            <a:endParaRPr lang="da-DK" b="0" baseline="0" dirty="0"/>
          </a:p>
          <a:p>
            <a:r>
              <a:rPr lang="da-DK" b="0" baseline="0" dirty="0"/>
              <a:t>Eksempler på udbytte:</a:t>
            </a:r>
            <a:endParaRPr lang="da-DK" b="0" dirty="0"/>
          </a:p>
          <a:p>
            <a:pPr marL="171450" indent="-171450">
              <a:buFont typeface="Arial" panose="020B0604020202020204" pitchFamily="34" charset="0"/>
              <a:buChar char="•"/>
            </a:pPr>
            <a:r>
              <a:rPr lang="da-DK" b="0" dirty="0"/>
              <a:t>Fagligt</a:t>
            </a:r>
            <a:r>
              <a:rPr lang="da-DK" b="1" dirty="0"/>
              <a:t>:</a:t>
            </a:r>
            <a:r>
              <a:rPr lang="da-DK" b="1" baseline="0" dirty="0"/>
              <a:t> </a:t>
            </a:r>
            <a:r>
              <a:rPr lang="da-DK" dirty="0"/>
              <a:t>Træning i det at have</a:t>
            </a:r>
            <a:r>
              <a:rPr lang="da-DK" baseline="0" dirty="0"/>
              <a:t> et job +</a:t>
            </a:r>
            <a:r>
              <a:rPr lang="da-DK" dirty="0"/>
              <a:t> Viden om og erfaring</a:t>
            </a:r>
            <a:r>
              <a:rPr lang="da-DK" baseline="0" dirty="0"/>
              <a:t> med at lære at læse, og hvordan man hjælper andre til at lære at læse</a:t>
            </a:r>
            <a:endParaRPr lang="da-DK" b="1" baseline="0" dirty="0"/>
          </a:p>
          <a:p>
            <a:pPr marL="171450" indent="-171450">
              <a:buFont typeface="Arial" panose="020B0604020202020204" pitchFamily="34" charset="0"/>
              <a:buChar char="•"/>
            </a:pPr>
            <a:r>
              <a:rPr lang="da-DK" b="0" baseline="0" dirty="0"/>
              <a:t>Personligt: </a:t>
            </a:r>
            <a:r>
              <a:rPr lang="da-DK" baseline="0" dirty="0"/>
              <a:t>Lære at tage et ansvar + Være tolerante over for at andre - ikke alle kan det samme + Træne det at udvise tålmodighed + Mulighed for at være en rollemodel som de små ser op til + Oplevelsen af at gøre en forskel  + Træne det at samarbejde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0" baseline="0" dirty="0"/>
              <a:t>Økonomisk: </a:t>
            </a:r>
            <a:r>
              <a:rPr lang="da-DK" baseline="0" dirty="0"/>
              <a:t>Løn – for arbejdet (er måske det der motiverer i første omgang, men de kommer til at få meget mere ud af det…)</a:t>
            </a:r>
          </a:p>
        </p:txBody>
      </p:sp>
      <p:sp>
        <p:nvSpPr>
          <p:cNvPr id="4" name="Pladsholder til slidenummer 3"/>
          <p:cNvSpPr>
            <a:spLocks noGrp="1"/>
          </p:cNvSpPr>
          <p:nvPr>
            <p:ph type="sldNum" sz="quarter" idx="10"/>
          </p:nvPr>
        </p:nvSpPr>
        <p:spPr/>
        <p:txBody>
          <a:bodyPr/>
          <a:lstStyle/>
          <a:p>
            <a:fld id="{C1AF718B-DD5B-4C19-A333-3B033272ECC7}" type="slidenum">
              <a:rPr lang="da-DK" smtClean="0"/>
              <a:t>6</a:t>
            </a:fld>
            <a:endParaRPr lang="da-DK" dirty="0"/>
          </a:p>
        </p:txBody>
      </p:sp>
    </p:spTree>
    <p:extLst>
      <p:ext uri="{BB962C8B-B14F-4D97-AF65-F5344CB8AC3E}">
        <p14:creationId xmlns:p14="http://schemas.microsoft.com/office/powerpoint/2010/main" val="841202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Formål: </a:t>
            </a:r>
            <a:r>
              <a:rPr lang="da-DK" b="0" dirty="0"/>
              <a:t>Det k</a:t>
            </a:r>
            <a:r>
              <a:rPr lang="da-DK" b="0" baseline="0" dirty="0"/>
              <a:t>an øge de unges motivation at høre om, hvad deres læsemakker får ud af deres indsats.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Tid</a:t>
            </a:r>
            <a:r>
              <a:rPr lang="da-DK" baseline="0" dirty="0"/>
              <a:t>: ca. 3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Fremgangsmåde</a:t>
            </a:r>
            <a:r>
              <a:rPr lang="da-DK" baseline="0" dirty="0"/>
              <a:t>: Ved første klik er det kun overskriften, der er er vist på sliden. Spørg de unge, hvad de mener/tror, de små makkerlæsere får ud af at have en stor makkerlæser og tal om det i plenum. Herefter klikkes der på sliden, så teksten kommer frem. Står der noget, som I ikke selv har snakket om, eller er der noget, som I har talt om, der ikke står på sliden?</a:t>
            </a:r>
            <a:endParaRPr lang="da-DK"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Oplæg: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Tal</a:t>
            </a:r>
            <a:r>
              <a:rPr lang="da-DK" b="0" baseline="0" dirty="0"/>
              <a:t> om hvad deres små makkerlæsere kan få ud af at deltage. </a:t>
            </a:r>
            <a:endParaRPr lang="da-DK"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0" dirty="0"/>
              <a:t>Fagligt: De bliver</a:t>
            </a:r>
            <a:r>
              <a:rPr lang="da-DK" b="0" baseline="0" dirty="0"/>
              <a:t> bedre til at læse, og det betyder noget i mange fag i skolen.</a:t>
            </a:r>
            <a:endParaRPr lang="da-DK"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0" dirty="0"/>
              <a:t>Personligt: </a:t>
            </a:r>
            <a:r>
              <a:rPr lang="da-DK" sz="1200" b="0" dirty="0"/>
              <a:t>Succesoplevelser, tro på egne evner, motivation for læsning og dermed større læseglæde</a:t>
            </a:r>
            <a:endParaRPr lang="da-DK"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0" dirty="0"/>
              <a:t>Socialt: </a:t>
            </a:r>
            <a:r>
              <a:rPr lang="da-DK" sz="1200" b="0" dirty="0"/>
              <a:t>En-til-en-tid med en der er ældre end dem selv og som interesserer sig for dem og deres læsning, er</a:t>
            </a:r>
            <a:r>
              <a:rPr lang="da-DK" sz="1200" b="0" baseline="0" dirty="0"/>
              <a:t> </a:t>
            </a:r>
            <a:r>
              <a:rPr lang="da-DK" sz="1200" b="0" dirty="0"/>
              <a:t>sjovt for jeres</a:t>
            </a:r>
            <a:r>
              <a:rPr lang="da-DK" sz="1200" b="0" baseline="0" dirty="0"/>
              <a:t> makkerlæsere. De ser op til jer, så I er </a:t>
            </a:r>
            <a:r>
              <a:rPr lang="da-DK" sz="1200" b="0" dirty="0"/>
              <a:t>rollemodeller</a:t>
            </a:r>
            <a:r>
              <a:rPr lang="da-DK" sz="1200" b="0" baseline="0" dirty="0"/>
              <a:t> for dem</a:t>
            </a:r>
            <a:r>
              <a:rPr lang="da-DK" sz="1200" b="0" dirty="0"/>
              <a:t>.</a:t>
            </a:r>
          </a:p>
        </p:txBody>
      </p:sp>
      <p:sp>
        <p:nvSpPr>
          <p:cNvPr id="4" name="Pladsholder til slidenummer 3"/>
          <p:cNvSpPr>
            <a:spLocks noGrp="1"/>
          </p:cNvSpPr>
          <p:nvPr>
            <p:ph type="sldNum" sz="quarter" idx="10"/>
          </p:nvPr>
        </p:nvSpPr>
        <p:spPr/>
        <p:txBody>
          <a:bodyPr/>
          <a:lstStyle/>
          <a:p>
            <a:fld id="{C1AF718B-DD5B-4C19-A333-3B033272ECC7}" type="slidenum">
              <a:rPr lang="da-DK" smtClean="0"/>
              <a:t>7</a:t>
            </a:fld>
            <a:endParaRPr lang="da-DK" dirty="0"/>
          </a:p>
        </p:txBody>
      </p:sp>
    </p:spTree>
    <p:extLst>
      <p:ext uri="{BB962C8B-B14F-4D97-AF65-F5344CB8AC3E}">
        <p14:creationId xmlns:p14="http://schemas.microsoft.com/office/powerpoint/2010/main" val="3636532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defTabSz="914400" fontAlgn="auto">
              <a:spcBef>
                <a:spcPts val="0"/>
              </a:spcBef>
              <a:spcAft>
                <a:spcPts val="0"/>
              </a:spcAft>
              <a:buFontTx/>
              <a:buNone/>
              <a:defRPr/>
            </a:pPr>
            <a:r>
              <a:rPr lang="da-DK" b="1" dirty="0"/>
              <a:t>Formål: </a:t>
            </a:r>
            <a:r>
              <a:rPr lang="da-DK" dirty="0"/>
              <a:t>De skal</a:t>
            </a:r>
            <a:r>
              <a:rPr lang="da-DK" baseline="0" dirty="0"/>
              <a:t> blive opmærksomme på, at deres rolle er mere end bare at læse med de små.</a:t>
            </a:r>
          </a:p>
          <a:p>
            <a:pPr marL="0" lvl="0" indent="0" defTabSz="914400" fontAlgn="auto">
              <a:spcBef>
                <a:spcPts val="0"/>
              </a:spcBef>
              <a:spcAft>
                <a:spcPts val="0"/>
              </a:spcAft>
              <a:buFontTx/>
              <a:buNone/>
              <a:defRPr/>
            </a:pPr>
            <a:endParaRPr lang="da-DK"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Tid</a:t>
            </a:r>
            <a:r>
              <a:rPr lang="da-DK" baseline="0" dirty="0"/>
              <a:t>: ca. 3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Fremgangsmåde</a:t>
            </a:r>
            <a:r>
              <a:rPr lang="da-DK" baseline="0" dirty="0"/>
              <a:t>: Ved første klik er det kun overskriften, der er er vist på sliden. Spørg de unge, hvad de mener/tror, deres ansvar er. Tal først om det i plenum. Herefter klikkes der på sliden, så punkterne kommer frem én efter én. Står der noget, som I ikke selv har snakket om, eller er der noget, som I har talt om, der ikke står på sliden?</a:t>
            </a:r>
            <a:endParaRPr lang="da-DK" sz="1200" kern="1200" baseline="0" dirty="0">
              <a:solidFill>
                <a:schemeClr val="tx1"/>
              </a:solidFill>
              <a:effectLst/>
              <a:latin typeface="+mn-lt"/>
              <a:ea typeface="+mn-ea"/>
              <a:cs typeface="+mn-cs"/>
            </a:endParaRPr>
          </a:p>
          <a:p>
            <a:pPr marL="0" lvl="0" indent="0" defTabSz="914400" fontAlgn="auto">
              <a:spcBef>
                <a:spcPts val="0"/>
              </a:spcBef>
              <a:spcAft>
                <a:spcPts val="0"/>
              </a:spcAft>
              <a:buFontTx/>
              <a:buNone/>
              <a:defRPr/>
            </a:pPr>
            <a:endParaRPr lang="da-DK" dirty="0"/>
          </a:p>
          <a:p>
            <a:pPr marL="0" lvl="0" indent="0" defTabSz="914400" fontAlgn="auto">
              <a:spcBef>
                <a:spcPts val="0"/>
              </a:spcBef>
              <a:spcAft>
                <a:spcPts val="0"/>
              </a:spcAft>
              <a:buFontTx/>
              <a:buNone/>
              <a:defRPr/>
            </a:pPr>
            <a:r>
              <a:rPr lang="da-DK" b="1" dirty="0"/>
              <a:t>Oplæg: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Det ansvar der følger med: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baseline="0" dirty="0"/>
              <a:t>De skal møde op hver gang til tiden – ellers mangler deres læsemakker en at læse med og kan føle sig</a:t>
            </a:r>
            <a:r>
              <a:rPr lang="da-DK" baseline="0" dirty="0">
                <a:sym typeface="Wingdings" panose="05000000000000000000" pitchFamily="2" charset="2"/>
              </a:rPr>
              <a:t> ked af det, føle sig svigtet osv.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De skal</a:t>
            </a:r>
            <a:r>
              <a:rPr lang="da-DK" baseline="0" dirty="0">
                <a:sym typeface="Wingdings" panose="05000000000000000000" pitchFamily="2" charset="2"/>
              </a:rPr>
              <a:t> melde afbud, hvis de er syge, senest kl. 9 om morgenen på dagen. Sådan er det også på en arbejdsplads – man kan ikke bare blive væk.</a:t>
            </a:r>
            <a:endParaRPr lang="da-DK" baseline="0" dirty="0"/>
          </a:p>
          <a:p>
            <a:pPr marL="171450" lvl="0" indent="-171450" defTabSz="914400" fontAlgn="auto">
              <a:spcBef>
                <a:spcPts val="0"/>
              </a:spcBef>
              <a:spcAft>
                <a:spcPts val="0"/>
              </a:spcAft>
              <a:buFont typeface="Arial" panose="020B0604020202020204" pitchFamily="34" charset="0"/>
              <a:buChar char="•"/>
              <a:defRPr/>
            </a:pPr>
            <a:r>
              <a:rPr lang="da-DK" dirty="0"/>
              <a:t>De skal skabe god stemning – så børnene synes det er rart at læse o</a:t>
            </a:r>
            <a:r>
              <a:rPr lang="da-DK" baseline="0" dirty="0"/>
              <a:t>g har lyst til at komme igen.</a:t>
            </a:r>
            <a:endParaRPr lang="da-DK" dirty="0"/>
          </a:p>
          <a:p>
            <a:pPr marL="171450" lvl="0" indent="-171450" defTabSz="914400" fontAlgn="auto">
              <a:spcBef>
                <a:spcPts val="0"/>
              </a:spcBef>
              <a:spcAft>
                <a:spcPts val="0"/>
              </a:spcAft>
              <a:buFont typeface="Arial" panose="020B0604020202020204" pitchFamily="34" charset="0"/>
              <a:buChar char="•"/>
              <a:defRPr/>
            </a:pPr>
            <a:r>
              <a:rPr lang="da-DK" dirty="0"/>
              <a:t>De skal opmuntre og rose – så børnene bliver glade for at læse</a:t>
            </a:r>
          </a:p>
          <a:p>
            <a:pPr marL="171450" lvl="0" indent="-171450" defTabSz="914400" fontAlgn="auto">
              <a:spcBef>
                <a:spcPts val="0"/>
              </a:spcBef>
              <a:spcAft>
                <a:spcPts val="0"/>
              </a:spcAft>
              <a:buFont typeface="Arial" panose="020B0604020202020204" pitchFamily="34" charset="0"/>
              <a:buChar char="•"/>
              <a:defRPr/>
            </a:pPr>
            <a:r>
              <a:rPr lang="da-DK" dirty="0"/>
              <a:t>De skal være en god rollemodel (også udenfor makkerlæsningsarbejdet)</a:t>
            </a:r>
          </a:p>
        </p:txBody>
      </p:sp>
      <p:sp>
        <p:nvSpPr>
          <p:cNvPr id="4" name="Pladsholder til slidenummer 3"/>
          <p:cNvSpPr>
            <a:spLocks noGrp="1"/>
          </p:cNvSpPr>
          <p:nvPr>
            <p:ph type="sldNum" sz="quarter" idx="10"/>
          </p:nvPr>
        </p:nvSpPr>
        <p:spPr/>
        <p:txBody>
          <a:bodyPr/>
          <a:lstStyle/>
          <a:p>
            <a:fld id="{C1AF718B-DD5B-4C19-A333-3B033272ECC7}" type="slidenum">
              <a:rPr lang="da-DK" smtClean="0"/>
              <a:t>8</a:t>
            </a:fld>
            <a:endParaRPr lang="da-DK" dirty="0"/>
          </a:p>
        </p:txBody>
      </p:sp>
    </p:spTree>
    <p:extLst>
      <p:ext uri="{BB962C8B-B14F-4D97-AF65-F5344CB8AC3E}">
        <p14:creationId xmlns:p14="http://schemas.microsoft.com/office/powerpoint/2010/main" val="3898140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Formål:</a:t>
            </a:r>
            <a:r>
              <a:rPr lang="da-DK" b="1" baseline="0" dirty="0"/>
              <a:t> </a:t>
            </a:r>
            <a:r>
              <a:rPr lang="da-DK" baseline="0" dirty="0"/>
              <a:t>Overgangsslide – at give kort intro til det, der skal ske nu.</a:t>
            </a:r>
          </a:p>
          <a:p>
            <a:endParaRPr lang="da-DK"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Tid: </a:t>
            </a:r>
            <a:r>
              <a:rPr lang="da-DK" b="0" baseline="0" dirty="0"/>
              <a:t>ca. 2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Fremgangsmåde</a:t>
            </a:r>
            <a:r>
              <a:rPr lang="da-DK" baseline="0" dirty="0"/>
              <a:t>: Underviseren fortæller. Deltagerne kan stille spørgsmål undervejs.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r>
              <a:rPr lang="da-DK" b="1" dirty="0"/>
              <a:t>Oplæg: </a:t>
            </a:r>
            <a:r>
              <a:rPr lang="da-DK" dirty="0"/>
              <a:t>Nu</a:t>
            </a:r>
            <a:r>
              <a:rPr lang="da-DK" baseline="0" dirty="0"/>
              <a:t> skal vi i gang med at tale om og afprøve de redskaber, I skal bruge i makkerlæsningen. </a:t>
            </a:r>
            <a:r>
              <a:rPr lang="da-DK" dirty="0"/>
              <a:t>I skal høre om:</a:t>
            </a:r>
          </a:p>
          <a:p>
            <a:pPr marL="171450" indent="-171450">
              <a:buFont typeface="Arial" panose="020B0604020202020204" pitchFamily="34" charset="0"/>
              <a:buChar char="•"/>
            </a:pPr>
            <a:r>
              <a:rPr lang="da-DK" baseline="0" dirty="0"/>
              <a:t>Hvordan man finder den rigtige bog</a:t>
            </a:r>
          </a:p>
          <a:p>
            <a:pPr marL="171450" indent="-171450">
              <a:buFont typeface="Arial" panose="020B0604020202020204" pitchFamily="34" charset="0"/>
              <a:buChar char="•"/>
            </a:pPr>
            <a:r>
              <a:rPr lang="da-DK" baseline="0" dirty="0"/>
              <a:t>Om forskellige måder at læse sammen på</a:t>
            </a:r>
          </a:p>
          <a:p>
            <a:pPr marL="171450" indent="-171450">
              <a:buFont typeface="Arial" panose="020B0604020202020204" pitchFamily="34" charset="0"/>
              <a:buChar char="•"/>
            </a:pPr>
            <a:r>
              <a:rPr lang="da-DK" baseline="0" dirty="0"/>
              <a:t>Hvordan man gør hvis barnet ikke kan læse et ord</a:t>
            </a:r>
          </a:p>
          <a:p>
            <a:pPr marL="171450" indent="-171450">
              <a:buFont typeface="Arial" panose="020B0604020202020204" pitchFamily="34" charset="0"/>
              <a:buChar char="•"/>
            </a:pPr>
            <a:r>
              <a:rPr lang="da-DK" dirty="0"/>
              <a:t>Og</a:t>
            </a:r>
            <a:r>
              <a:rPr lang="da-DK" baseline="0" dirty="0"/>
              <a:t> så skal I prøve det hele af på hinanden i et rollespil.</a:t>
            </a:r>
            <a:endParaRPr lang="da-DK" dirty="0"/>
          </a:p>
        </p:txBody>
      </p:sp>
      <p:sp>
        <p:nvSpPr>
          <p:cNvPr id="4" name="Pladsholder til slidenummer 3"/>
          <p:cNvSpPr>
            <a:spLocks noGrp="1"/>
          </p:cNvSpPr>
          <p:nvPr>
            <p:ph type="sldNum" sz="quarter" idx="10"/>
          </p:nvPr>
        </p:nvSpPr>
        <p:spPr/>
        <p:txBody>
          <a:bodyPr/>
          <a:lstStyle/>
          <a:p>
            <a:fld id="{C1AF718B-DD5B-4C19-A333-3B033272ECC7}" type="slidenum">
              <a:rPr lang="da-DK" smtClean="0"/>
              <a:t>9</a:t>
            </a:fld>
            <a:endParaRPr lang="da-DK" dirty="0"/>
          </a:p>
        </p:txBody>
      </p:sp>
    </p:spTree>
    <p:extLst>
      <p:ext uri="{BB962C8B-B14F-4D97-AF65-F5344CB8AC3E}">
        <p14:creationId xmlns:p14="http://schemas.microsoft.com/office/powerpoint/2010/main" val="32139818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Forside m. foto">
    <p:spTree>
      <p:nvGrpSpPr>
        <p:cNvPr id="1" name=""/>
        <p:cNvGrpSpPr/>
        <p:nvPr/>
      </p:nvGrpSpPr>
      <p:grpSpPr>
        <a:xfrm>
          <a:off x="0" y="0"/>
          <a:ext cx="0" cy="0"/>
          <a:chOff x="0" y="0"/>
          <a:chExt cx="0" cy="0"/>
        </a:xfrm>
      </p:grpSpPr>
      <p:pic>
        <p:nvPicPr>
          <p:cNvPr id="8" name="Billede 6" descr="Skærmbillede 2013-11-29 kl. 13.37.2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6668" y="5842001"/>
            <a:ext cx="207221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hasCustomPrompt="1"/>
          </p:nvPr>
        </p:nvSpPr>
        <p:spPr>
          <a:xfrm>
            <a:off x="759470" y="4339462"/>
            <a:ext cx="10682351" cy="590760"/>
          </a:xfrm>
        </p:spPr>
        <p:txBody>
          <a:bodyPr>
            <a:spAutoFit/>
          </a:bodyPr>
          <a:lstStyle>
            <a:lvl1pPr algn="l">
              <a:lnSpc>
                <a:spcPts val="3800"/>
              </a:lnSpc>
              <a:defRPr sz="3600" b="1" i="0" kern="1200" cap="all" spc="0" baseline="0">
                <a:solidFill>
                  <a:schemeClr val="bg2"/>
                </a:solidFill>
                <a:latin typeface="Arial"/>
                <a:cs typeface="Arial"/>
              </a:defRPr>
            </a:lvl1pPr>
          </a:lstStyle>
          <a:p>
            <a:r>
              <a:rPr lang="da-DK" dirty="0"/>
              <a:t>Klik for at Tilføje titel</a:t>
            </a:r>
          </a:p>
        </p:txBody>
      </p:sp>
      <p:sp>
        <p:nvSpPr>
          <p:cNvPr id="3" name="Undertitel 2"/>
          <p:cNvSpPr>
            <a:spLocks noGrp="1"/>
          </p:cNvSpPr>
          <p:nvPr>
            <p:ph type="subTitle" idx="1" hasCustomPrompt="1"/>
          </p:nvPr>
        </p:nvSpPr>
        <p:spPr>
          <a:xfrm>
            <a:off x="759470" y="5205677"/>
            <a:ext cx="10682351" cy="357363"/>
          </a:xfrm>
        </p:spPr>
        <p:txBody>
          <a:bodyPr>
            <a:spAutoFit/>
          </a:bodyPr>
          <a:lstStyle>
            <a:lvl1pPr marL="0" indent="0" algn="l">
              <a:lnSpc>
                <a:spcPts val="2000"/>
              </a:lnSpc>
              <a:spcBef>
                <a:spcPts val="480"/>
              </a:spcBef>
              <a:buNone/>
              <a:defRPr sz="2000" b="0" i="0" baseline="0">
                <a:solidFill>
                  <a:schemeClr val="tx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tilføje en undertitel</a:t>
            </a:r>
          </a:p>
        </p:txBody>
      </p:sp>
      <p:sp>
        <p:nvSpPr>
          <p:cNvPr id="6" name="Pladsholder til tekst 5"/>
          <p:cNvSpPr>
            <a:spLocks noGrp="1"/>
          </p:cNvSpPr>
          <p:nvPr>
            <p:ph type="body" sz="quarter" idx="10" hasCustomPrompt="1"/>
          </p:nvPr>
        </p:nvSpPr>
        <p:spPr>
          <a:xfrm>
            <a:off x="6424377" y="6257935"/>
            <a:ext cx="5017443" cy="307318"/>
          </a:xfrm>
        </p:spPr>
        <p:txBody>
          <a:bodyPr>
            <a:noAutofit/>
          </a:bodyPr>
          <a:lstStyle>
            <a:lvl1pPr marL="0" indent="0" algn="r">
              <a:spcBef>
                <a:spcPts val="0"/>
              </a:spcBef>
              <a:buNone/>
              <a:defRPr sz="1200" b="0" i="0" baseline="0">
                <a:solidFill>
                  <a:schemeClr val="bg2"/>
                </a:solidFill>
                <a:latin typeface="Arial"/>
                <a:cs typeface="Arial"/>
              </a:defRPr>
            </a:lvl1pPr>
            <a:lvl2pPr>
              <a:defRPr sz="1100" b="0" i="0">
                <a:solidFill>
                  <a:schemeClr val="accent6"/>
                </a:solidFill>
                <a:latin typeface="Helvetica Neue Light"/>
                <a:cs typeface="Helvetica Neue Light"/>
              </a:defRPr>
            </a:lvl2pPr>
            <a:lvl3pPr>
              <a:defRPr sz="1100" b="0" i="0">
                <a:solidFill>
                  <a:schemeClr val="accent6"/>
                </a:solidFill>
                <a:latin typeface="Helvetica Neue Light"/>
                <a:cs typeface="Helvetica Neue Light"/>
              </a:defRPr>
            </a:lvl3pPr>
            <a:lvl4pPr>
              <a:defRPr sz="1100" b="0" i="0">
                <a:solidFill>
                  <a:schemeClr val="accent6"/>
                </a:solidFill>
                <a:latin typeface="Helvetica Neue Light"/>
                <a:cs typeface="Helvetica Neue Light"/>
              </a:defRPr>
            </a:lvl4pPr>
            <a:lvl5pPr>
              <a:defRPr sz="1100" b="0" i="0">
                <a:solidFill>
                  <a:schemeClr val="accent6"/>
                </a:solidFill>
                <a:latin typeface="Helvetica Neue Light"/>
                <a:cs typeface="Helvetica Neue Light"/>
              </a:defRPr>
            </a:lvl5pPr>
          </a:lstStyle>
          <a:p>
            <a:pPr lvl="0"/>
            <a:r>
              <a:rPr lang="da-DK" dirty="0"/>
              <a:t>Klik for at tilføje oplægsholder og dato</a:t>
            </a:r>
          </a:p>
        </p:txBody>
      </p:sp>
      <p:sp>
        <p:nvSpPr>
          <p:cNvPr id="9" name="Undertitel 2"/>
          <p:cNvSpPr txBox="1">
            <a:spLocks/>
          </p:cNvSpPr>
          <p:nvPr/>
        </p:nvSpPr>
        <p:spPr bwMode="auto">
          <a:xfrm>
            <a:off x="759470" y="669659"/>
            <a:ext cx="1068235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defTabSz="457200" rtl="0" eaLnBrk="1" fontAlgn="base" hangingPunct="1">
              <a:lnSpc>
                <a:spcPts val="2000"/>
              </a:lnSpc>
              <a:spcBef>
                <a:spcPts val="480"/>
              </a:spcBef>
              <a:spcAft>
                <a:spcPct val="0"/>
              </a:spcAft>
              <a:buFont typeface="Arial" charset="0"/>
              <a:buNone/>
              <a:defRPr sz="2000" b="0" i="0" kern="1200" baseline="0">
                <a:solidFill>
                  <a:schemeClr val="tx2"/>
                </a:solidFill>
                <a:latin typeface="Helvetica Neue Light"/>
                <a:ea typeface="ＭＳ Ｐゴシック" charset="0"/>
                <a:cs typeface="Helvetica Neue Light"/>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lang="da-DK" sz="2000" dirty="0">
                <a:solidFill>
                  <a:schemeClr val="tx1"/>
                </a:solidFill>
              </a:rPr>
              <a:t>Tilføj billede eller figur </a:t>
            </a:r>
            <a:br>
              <a:rPr lang="da-DK" sz="2000" dirty="0">
                <a:solidFill>
                  <a:schemeClr val="tx1"/>
                </a:solidFill>
              </a:rPr>
            </a:br>
            <a:r>
              <a:rPr lang="da-DK" sz="2000" dirty="0">
                <a:solidFill>
                  <a:schemeClr val="tx1"/>
                </a:solidFill>
              </a:rPr>
              <a:t>ved at klikke på et ikon:</a:t>
            </a:r>
          </a:p>
        </p:txBody>
      </p:sp>
      <p:sp>
        <p:nvSpPr>
          <p:cNvPr id="12" name="Pladsholder til billede 11"/>
          <p:cNvSpPr>
            <a:spLocks noGrp="1"/>
          </p:cNvSpPr>
          <p:nvPr>
            <p:ph type="pic" sz="quarter" idx="12"/>
          </p:nvPr>
        </p:nvSpPr>
        <p:spPr>
          <a:xfrm>
            <a:off x="0" y="1"/>
            <a:ext cx="12192000" cy="3865563"/>
          </a:xfrm>
        </p:spPr>
        <p:txBody>
          <a:bodyPr/>
          <a:lstStyle>
            <a:lvl1pPr marL="0" indent="0" algn="ctr">
              <a:buNone/>
              <a:defRPr sz="2000" b="0" i="0">
                <a:solidFill>
                  <a:schemeClr val="accent6"/>
                </a:solidFill>
                <a:latin typeface="Arial"/>
                <a:cs typeface="Arial"/>
              </a:defRPr>
            </a:lvl1pPr>
          </a:lstStyle>
          <a:p>
            <a:r>
              <a:rPr lang="da-DK" dirty="0"/>
              <a:t>Klik på ikonet for at tilføje et billede</a:t>
            </a:r>
          </a:p>
        </p:txBody>
      </p:sp>
    </p:spTree>
    <p:extLst>
      <p:ext uri="{BB962C8B-B14F-4D97-AF65-F5344CB8AC3E}">
        <p14:creationId xmlns:p14="http://schemas.microsoft.com/office/powerpoint/2010/main" val="3180894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D14E932C-7335-4987-8ED6-4616B5275AB8}" type="datetimeFigureOut">
              <a:rPr lang="da-DK" smtClean="0"/>
              <a:t>22-07-2020</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slidenummer 5"/>
          <p:cNvSpPr>
            <a:spLocks noGrp="1"/>
          </p:cNvSpPr>
          <p:nvPr>
            <p:ph type="sldNum" sz="quarter" idx="12"/>
          </p:nvPr>
        </p:nvSpPr>
        <p:spPr/>
        <p:txBody>
          <a:bodyPr/>
          <a:lstStyle/>
          <a:p>
            <a:fld id="{4B51A077-39C9-446E-8030-D35FDC3E12D7}" type="slidenum">
              <a:rPr lang="da-DK" smtClean="0"/>
              <a:t>‹nr.›</a:t>
            </a:fld>
            <a:endParaRPr lang="da-DK" dirty="0"/>
          </a:p>
        </p:txBody>
      </p:sp>
    </p:spTree>
    <p:extLst>
      <p:ext uri="{BB962C8B-B14F-4D97-AF65-F5344CB8AC3E}">
        <p14:creationId xmlns:p14="http://schemas.microsoft.com/office/powerpoint/2010/main" val="2080122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orside u. foto">
    <p:spTree>
      <p:nvGrpSpPr>
        <p:cNvPr id="1" name=""/>
        <p:cNvGrpSpPr/>
        <p:nvPr/>
      </p:nvGrpSpPr>
      <p:grpSpPr>
        <a:xfrm>
          <a:off x="0" y="0"/>
          <a:ext cx="0" cy="0"/>
          <a:chOff x="0" y="0"/>
          <a:chExt cx="0" cy="0"/>
        </a:xfrm>
      </p:grpSpPr>
      <p:sp>
        <p:nvSpPr>
          <p:cNvPr id="4" name="Rektangel 3"/>
          <p:cNvSpPr/>
          <p:nvPr/>
        </p:nvSpPr>
        <p:spPr>
          <a:xfrm>
            <a:off x="0" y="0"/>
            <a:ext cx="12192000" cy="6858000"/>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dirty="0"/>
          </a:p>
        </p:txBody>
      </p:sp>
      <p:pic>
        <p:nvPicPr>
          <p:cNvPr id="8" name="Billede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947012" y="5592999"/>
            <a:ext cx="2369013" cy="75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hasCustomPrompt="1"/>
          </p:nvPr>
        </p:nvSpPr>
        <p:spPr>
          <a:xfrm>
            <a:off x="947012" y="2840379"/>
            <a:ext cx="10203296" cy="665139"/>
          </a:xfrm>
        </p:spPr>
        <p:txBody>
          <a:bodyPr wrap="square">
            <a:spAutoFit/>
          </a:bodyPr>
          <a:lstStyle>
            <a:lvl1pPr algn="ctr">
              <a:lnSpc>
                <a:spcPts val="4400"/>
              </a:lnSpc>
              <a:defRPr sz="4000" b="1" i="0" kern="1200" cap="all" spc="0" baseline="0">
                <a:solidFill>
                  <a:schemeClr val="tx1"/>
                </a:solidFill>
                <a:latin typeface="Arial"/>
                <a:cs typeface="Arial"/>
              </a:defRPr>
            </a:lvl1pPr>
          </a:lstStyle>
          <a:p>
            <a:r>
              <a:rPr lang="da-DK" dirty="0"/>
              <a:t>Klik for at tilføje titel</a:t>
            </a:r>
          </a:p>
        </p:txBody>
      </p:sp>
      <p:sp>
        <p:nvSpPr>
          <p:cNvPr id="3" name="Undertitel 2"/>
          <p:cNvSpPr>
            <a:spLocks noGrp="1"/>
          </p:cNvSpPr>
          <p:nvPr>
            <p:ph type="subTitle" idx="1" hasCustomPrompt="1"/>
          </p:nvPr>
        </p:nvSpPr>
        <p:spPr>
          <a:xfrm>
            <a:off x="947013" y="4063161"/>
            <a:ext cx="10203297" cy="348813"/>
          </a:xfrm>
        </p:spPr>
        <p:txBody>
          <a:bodyPr wrap="square">
            <a:spAutoFit/>
          </a:bodyPr>
          <a:lstStyle>
            <a:lvl1pPr marL="0" indent="0" algn="ctr">
              <a:lnSpc>
                <a:spcPts val="2000"/>
              </a:lnSpc>
              <a:spcBef>
                <a:spcPts val="480"/>
              </a:spcBef>
              <a:buNone/>
              <a:defRPr sz="2400" b="0" i="0" baseline="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tilføje en undertitel</a:t>
            </a:r>
          </a:p>
        </p:txBody>
      </p:sp>
      <p:sp>
        <p:nvSpPr>
          <p:cNvPr id="6" name="Pladsholder til tekst 5"/>
          <p:cNvSpPr>
            <a:spLocks noGrp="1"/>
          </p:cNvSpPr>
          <p:nvPr>
            <p:ph type="body" sz="quarter" idx="10" hasCustomPrompt="1"/>
          </p:nvPr>
        </p:nvSpPr>
        <p:spPr>
          <a:xfrm>
            <a:off x="6132867" y="6117098"/>
            <a:ext cx="5017443" cy="307318"/>
          </a:xfrm>
        </p:spPr>
        <p:txBody>
          <a:bodyPr>
            <a:noAutofit/>
          </a:bodyPr>
          <a:lstStyle>
            <a:lvl1pPr marL="0" indent="0" algn="r">
              <a:spcBef>
                <a:spcPts val="0"/>
              </a:spcBef>
              <a:buNone/>
              <a:defRPr sz="1200" b="0" i="0" baseline="0">
                <a:solidFill>
                  <a:schemeClr val="tx1"/>
                </a:solidFill>
                <a:latin typeface="Arial"/>
                <a:cs typeface="Arial"/>
              </a:defRPr>
            </a:lvl1pPr>
            <a:lvl2pPr>
              <a:defRPr sz="1100" b="0" i="0">
                <a:solidFill>
                  <a:schemeClr val="accent6"/>
                </a:solidFill>
                <a:latin typeface="Helvetica Neue Light"/>
                <a:cs typeface="Helvetica Neue Light"/>
              </a:defRPr>
            </a:lvl2pPr>
            <a:lvl3pPr>
              <a:defRPr sz="1100" b="0" i="0">
                <a:solidFill>
                  <a:schemeClr val="accent6"/>
                </a:solidFill>
                <a:latin typeface="Helvetica Neue Light"/>
                <a:cs typeface="Helvetica Neue Light"/>
              </a:defRPr>
            </a:lvl3pPr>
            <a:lvl4pPr>
              <a:defRPr sz="1100" b="0" i="0">
                <a:solidFill>
                  <a:schemeClr val="accent6"/>
                </a:solidFill>
                <a:latin typeface="Helvetica Neue Light"/>
                <a:cs typeface="Helvetica Neue Light"/>
              </a:defRPr>
            </a:lvl4pPr>
            <a:lvl5pPr>
              <a:defRPr sz="1100" b="0" i="0">
                <a:solidFill>
                  <a:schemeClr val="accent6"/>
                </a:solidFill>
                <a:latin typeface="Helvetica Neue Light"/>
                <a:cs typeface="Helvetica Neue Light"/>
              </a:defRPr>
            </a:lvl5pPr>
          </a:lstStyle>
          <a:p>
            <a:pPr lvl="0"/>
            <a:r>
              <a:rPr lang="da-DK" dirty="0"/>
              <a:t>Klik for at tilføje oplægsholder og dato</a:t>
            </a:r>
          </a:p>
        </p:txBody>
      </p:sp>
    </p:spTree>
    <p:extLst>
      <p:ext uri="{BB962C8B-B14F-4D97-AF65-F5344CB8AC3E}">
        <p14:creationId xmlns:p14="http://schemas.microsoft.com/office/powerpoint/2010/main" val="3803470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Foto m. overskrift">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759470" y="5508962"/>
            <a:ext cx="10682351" cy="528350"/>
          </a:xfrm>
        </p:spPr>
        <p:txBody>
          <a:bodyPr>
            <a:spAutoFit/>
          </a:bodyPr>
          <a:lstStyle>
            <a:lvl1pPr algn="l">
              <a:lnSpc>
                <a:spcPts val="3400"/>
              </a:lnSpc>
              <a:defRPr sz="2800" b="1" i="0" kern="1200" cap="all" spc="0" baseline="0">
                <a:solidFill>
                  <a:schemeClr val="bg2"/>
                </a:solidFill>
                <a:latin typeface="Arial"/>
                <a:cs typeface="Arial"/>
              </a:defRPr>
            </a:lvl1pPr>
          </a:lstStyle>
          <a:p>
            <a:r>
              <a:rPr lang="da-DK" dirty="0"/>
              <a:t>skriv max To linjers tekst her</a:t>
            </a:r>
          </a:p>
        </p:txBody>
      </p:sp>
      <p:sp>
        <p:nvSpPr>
          <p:cNvPr id="4" name="Undertitel 2"/>
          <p:cNvSpPr txBox="1">
            <a:spLocks/>
          </p:cNvSpPr>
          <p:nvPr/>
        </p:nvSpPr>
        <p:spPr bwMode="auto">
          <a:xfrm>
            <a:off x="759470" y="1188242"/>
            <a:ext cx="1068235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defTabSz="457200" rtl="0" eaLnBrk="1" fontAlgn="base" hangingPunct="1">
              <a:lnSpc>
                <a:spcPts val="2000"/>
              </a:lnSpc>
              <a:spcBef>
                <a:spcPts val="480"/>
              </a:spcBef>
              <a:spcAft>
                <a:spcPct val="0"/>
              </a:spcAft>
              <a:buFont typeface="Arial" charset="0"/>
              <a:buNone/>
              <a:defRPr sz="2000" b="0" i="0" kern="1200" baseline="0">
                <a:solidFill>
                  <a:schemeClr val="tx2"/>
                </a:solidFill>
                <a:latin typeface="Helvetica Neue Light"/>
                <a:ea typeface="ＭＳ Ｐゴシック" charset="0"/>
                <a:cs typeface="Helvetica Neue Light"/>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lang="da-DK" sz="2000" dirty="0">
                <a:solidFill>
                  <a:schemeClr val="tx1"/>
                </a:solidFill>
              </a:rPr>
              <a:t>Tilføj billede eller figur </a:t>
            </a:r>
            <a:br>
              <a:rPr lang="da-DK" sz="2000" dirty="0">
                <a:solidFill>
                  <a:schemeClr val="tx1"/>
                </a:solidFill>
              </a:rPr>
            </a:br>
            <a:r>
              <a:rPr lang="da-DK" sz="2000" dirty="0">
                <a:solidFill>
                  <a:schemeClr val="tx1"/>
                </a:solidFill>
              </a:rPr>
              <a:t>ved at klikke på et ikon:</a:t>
            </a:r>
          </a:p>
        </p:txBody>
      </p:sp>
      <p:sp>
        <p:nvSpPr>
          <p:cNvPr id="8" name="Pladsholder til billede 7"/>
          <p:cNvSpPr>
            <a:spLocks noGrp="1"/>
          </p:cNvSpPr>
          <p:nvPr>
            <p:ph type="pic" sz="quarter" idx="12"/>
          </p:nvPr>
        </p:nvSpPr>
        <p:spPr>
          <a:xfrm>
            <a:off x="0" y="1"/>
            <a:ext cx="12192000" cy="5014913"/>
          </a:xfrm>
        </p:spPr>
        <p:txBody>
          <a:bodyPr/>
          <a:lstStyle>
            <a:lvl1pPr marL="0" indent="0" algn="ctr">
              <a:buNone/>
              <a:defRPr sz="2000" b="0" i="0">
                <a:solidFill>
                  <a:schemeClr val="accent6"/>
                </a:solidFill>
                <a:latin typeface="HelveticaNeueLT Std Lt" pitchFamily="34" charset="0"/>
                <a:cs typeface="HelveticaNeueLT Std Lt" pitchFamily="34" charset="0"/>
              </a:defRPr>
            </a:lvl1pPr>
          </a:lstStyle>
          <a:p>
            <a:r>
              <a:rPr lang="da-DK" dirty="0"/>
              <a:t>Klik på ikonet for at tilføje et billede</a:t>
            </a:r>
          </a:p>
        </p:txBody>
      </p:sp>
    </p:spTree>
    <p:extLst>
      <p:ext uri="{BB962C8B-B14F-4D97-AF65-F5344CB8AC3E}">
        <p14:creationId xmlns:p14="http://schemas.microsoft.com/office/powerpoint/2010/main" val="2807205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3 Overskrifter blå">
    <p:spTree>
      <p:nvGrpSpPr>
        <p:cNvPr id="1" name=""/>
        <p:cNvGrpSpPr/>
        <p:nvPr/>
      </p:nvGrpSpPr>
      <p:grpSpPr>
        <a:xfrm>
          <a:off x="0" y="0"/>
          <a:ext cx="0" cy="0"/>
          <a:chOff x="0" y="0"/>
          <a:chExt cx="0" cy="0"/>
        </a:xfrm>
      </p:grpSpPr>
      <p:sp>
        <p:nvSpPr>
          <p:cNvPr id="7" name="Rektangel 6"/>
          <p:cNvSpPr/>
          <p:nvPr/>
        </p:nvSpPr>
        <p:spPr>
          <a:xfrm>
            <a:off x="0" y="0"/>
            <a:ext cx="12192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dirty="0"/>
          </a:p>
        </p:txBody>
      </p:sp>
      <p:sp>
        <p:nvSpPr>
          <p:cNvPr id="2" name="Titel 1"/>
          <p:cNvSpPr>
            <a:spLocks noGrp="1"/>
          </p:cNvSpPr>
          <p:nvPr>
            <p:ph type="ctrTitle" hasCustomPrompt="1"/>
          </p:nvPr>
        </p:nvSpPr>
        <p:spPr>
          <a:xfrm>
            <a:off x="599182" y="3115221"/>
            <a:ext cx="10980613" cy="612133"/>
          </a:xfrm>
          <a:ln>
            <a:noFill/>
          </a:ln>
        </p:spPr>
        <p:txBody>
          <a:bodyPr wrap="square">
            <a:spAutoFit/>
          </a:bodyPr>
          <a:lstStyle>
            <a:lvl1pPr algn="ctr">
              <a:lnSpc>
                <a:spcPts val="4000"/>
              </a:lnSpc>
              <a:defRPr sz="3600" b="1" i="0" kern="1200" cap="all" spc="0" baseline="0">
                <a:solidFill>
                  <a:srgbClr val="7A93A5"/>
                </a:solidFill>
                <a:latin typeface="Arial"/>
                <a:cs typeface="Arial"/>
              </a:defRPr>
            </a:lvl1pPr>
          </a:lstStyle>
          <a:p>
            <a:r>
              <a:rPr lang="da-DK" dirty="0"/>
              <a:t>Og/eller her</a:t>
            </a:r>
          </a:p>
        </p:txBody>
      </p:sp>
      <p:sp>
        <p:nvSpPr>
          <p:cNvPr id="10" name="Pladsholder til tekst 9"/>
          <p:cNvSpPr>
            <a:spLocks noGrp="1"/>
          </p:cNvSpPr>
          <p:nvPr>
            <p:ph type="body" sz="quarter" idx="10" hasCustomPrompt="1"/>
          </p:nvPr>
        </p:nvSpPr>
        <p:spPr>
          <a:xfrm>
            <a:off x="599017" y="4476642"/>
            <a:ext cx="10981267" cy="604837"/>
          </a:xfrm>
        </p:spPr>
        <p:txBody>
          <a:bodyPr/>
          <a:lstStyle>
            <a:lvl1pPr marL="0" indent="0" algn="ctr">
              <a:lnSpc>
                <a:spcPts val="4000"/>
              </a:lnSpc>
              <a:buNone/>
              <a:defRPr sz="3600" b="1" i="0" cap="all">
                <a:solidFill>
                  <a:srgbClr val="7A93A5"/>
                </a:solidFill>
                <a:latin typeface="Arial"/>
                <a:cs typeface="Arial"/>
              </a:defRPr>
            </a:lvl1pPr>
          </a:lstStyle>
          <a:p>
            <a:pPr lvl="0"/>
            <a:r>
              <a:rPr lang="da-DK" dirty="0"/>
              <a:t>og/eller her</a:t>
            </a:r>
          </a:p>
        </p:txBody>
      </p:sp>
      <p:sp>
        <p:nvSpPr>
          <p:cNvPr id="12" name="Pladsholder til tekst 11"/>
          <p:cNvSpPr>
            <a:spLocks noGrp="1"/>
          </p:cNvSpPr>
          <p:nvPr>
            <p:ph type="body" sz="quarter" idx="11" hasCustomPrompt="1"/>
          </p:nvPr>
        </p:nvSpPr>
        <p:spPr>
          <a:xfrm>
            <a:off x="599183" y="1720364"/>
            <a:ext cx="10980613" cy="628650"/>
          </a:xfrm>
        </p:spPr>
        <p:txBody>
          <a:bodyPr/>
          <a:lstStyle>
            <a:lvl1pPr marL="0" indent="0" algn="ctr">
              <a:lnSpc>
                <a:spcPts val="4000"/>
              </a:lnSpc>
              <a:buNone/>
              <a:defRPr sz="3600" b="1" i="0" cap="all" baseline="0">
                <a:solidFill>
                  <a:srgbClr val="7A93A5"/>
                </a:solidFill>
                <a:latin typeface="Arial"/>
                <a:cs typeface="Arial"/>
              </a:defRPr>
            </a:lvl1pPr>
          </a:lstStyle>
          <a:p>
            <a:pPr lvl="0"/>
            <a:r>
              <a:rPr lang="da-DK" dirty="0"/>
              <a:t>Skriv en linjes overskrift her </a:t>
            </a:r>
          </a:p>
        </p:txBody>
      </p:sp>
    </p:spTree>
    <p:extLst>
      <p:ext uri="{BB962C8B-B14F-4D97-AF65-F5344CB8AC3E}">
        <p14:creationId xmlns:p14="http://schemas.microsoft.com/office/powerpoint/2010/main" val="659371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3 Overskrifter rød">
    <p:spTree>
      <p:nvGrpSpPr>
        <p:cNvPr id="1" name=""/>
        <p:cNvGrpSpPr/>
        <p:nvPr/>
      </p:nvGrpSpPr>
      <p:grpSpPr>
        <a:xfrm>
          <a:off x="0" y="0"/>
          <a:ext cx="0" cy="0"/>
          <a:chOff x="0" y="0"/>
          <a:chExt cx="0" cy="0"/>
        </a:xfrm>
      </p:grpSpPr>
      <p:sp>
        <p:nvSpPr>
          <p:cNvPr id="7" name="Rektangel 6"/>
          <p:cNvSpPr/>
          <p:nvPr/>
        </p:nvSpPr>
        <p:spPr>
          <a:xfrm>
            <a:off x="0" y="0"/>
            <a:ext cx="12192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1800" dirty="0"/>
          </a:p>
        </p:txBody>
      </p:sp>
      <p:sp>
        <p:nvSpPr>
          <p:cNvPr id="2" name="Titel 1"/>
          <p:cNvSpPr>
            <a:spLocks noGrp="1"/>
          </p:cNvSpPr>
          <p:nvPr>
            <p:ph type="ctrTitle" hasCustomPrompt="1"/>
          </p:nvPr>
        </p:nvSpPr>
        <p:spPr>
          <a:xfrm>
            <a:off x="599182" y="3115221"/>
            <a:ext cx="10980613" cy="612133"/>
          </a:xfrm>
          <a:ln>
            <a:noFill/>
          </a:ln>
        </p:spPr>
        <p:txBody>
          <a:bodyPr wrap="square">
            <a:spAutoFit/>
          </a:bodyPr>
          <a:lstStyle>
            <a:lvl1pPr algn="ctr">
              <a:lnSpc>
                <a:spcPts val="4000"/>
              </a:lnSpc>
              <a:defRPr sz="3600" b="1" i="0" kern="1200" cap="all" spc="0" baseline="0">
                <a:solidFill>
                  <a:srgbClr val="D32B3A"/>
                </a:solidFill>
                <a:latin typeface="Arial"/>
                <a:cs typeface="Arial"/>
              </a:defRPr>
            </a:lvl1pPr>
          </a:lstStyle>
          <a:p>
            <a:r>
              <a:rPr lang="da-DK" dirty="0"/>
              <a:t>Og/eller her</a:t>
            </a:r>
          </a:p>
        </p:txBody>
      </p:sp>
      <p:sp>
        <p:nvSpPr>
          <p:cNvPr id="10" name="Pladsholder til tekst 9"/>
          <p:cNvSpPr>
            <a:spLocks noGrp="1"/>
          </p:cNvSpPr>
          <p:nvPr>
            <p:ph type="body" sz="quarter" idx="10" hasCustomPrompt="1"/>
          </p:nvPr>
        </p:nvSpPr>
        <p:spPr>
          <a:xfrm>
            <a:off x="599017" y="4476642"/>
            <a:ext cx="10981267" cy="604837"/>
          </a:xfrm>
        </p:spPr>
        <p:txBody>
          <a:bodyPr/>
          <a:lstStyle>
            <a:lvl1pPr marL="0" indent="0" algn="ctr">
              <a:lnSpc>
                <a:spcPts val="4000"/>
              </a:lnSpc>
              <a:buNone/>
              <a:defRPr sz="3600" b="1" i="0" cap="all">
                <a:solidFill>
                  <a:srgbClr val="D32B3A"/>
                </a:solidFill>
                <a:latin typeface="Arial"/>
                <a:cs typeface="Arial"/>
              </a:defRPr>
            </a:lvl1pPr>
          </a:lstStyle>
          <a:p>
            <a:pPr lvl="0"/>
            <a:r>
              <a:rPr lang="da-DK" dirty="0"/>
              <a:t>og/eller her</a:t>
            </a:r>
          </a:p>
        </p:txBody>
      </p:sp>
      <p:sp>
        <p:nvSpPr>
          <p:cNvPr id="12" name="Pladsholder til tekst 11"/>
          <p:cNvSpPr>
            <a:spLocks noGrp="1"/>
          </p:cNvSpPr>
          <p:nvPr>
            <p:ph type="body" sz="quarter" idx="11" hasCustomPrompt="1"/>
          </p:nvPr>
        </p:nvSpPr>
        <p:spPr>
          <a:xfrm>
            <a:off x="599182" y="1720364"/>
            <a:ext cx="10981103" cy="628650"/>
          </a:xfrm>
        </p:spPr>
        <p:txBody>
          <a:bodyPr/>
          <a:lstStyle>
            <a:lvl1pPr marL="0" indent="0" algn="ctr">
              <a:lnSpc>
                <a:spcPts val="4000"/>
              </a:lnSpc>
              <a:buNone/>
              <a:defRPr sz="3600" b="1" cap="all" baseline="0">
                <a:solidFill>
                  <a:schemeClr val="accent3"/>
                </a:solidFill>
                <a:latin typeface="Arial"/>
                <a:cs typeface="Arial"/>
              </a:defRPr>
            </a:lvl1pPr>
          </a:lstStyle>
          <a:p>
            <a:pPr lvl="0"/>
            <a:r>
              <a:rPr lang="da-DK" dirty="0"/>
              <a:t>Skriv en linjes overskrift her </a:t>
            </a:r>
          </a:p>
        </p:txBody>
      </p:sp>
    </p:spTree>
    <p:extLst>
      <p:ext uri="{BB962C8B-B14F-4D97-AF65-F5344CB8AC3E}">
        <p14:creationId xmlns:p14="http://schemas.microsoft.com/office/powerpoint/2010/main" val="2529966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unktopstilling">
    <p:spTree>
      <p:nvGrpSpPr>
        <p:cNvPr id="1" name=""/>
        <p:cNvGrpSpPr/>
        <p:nvPr/>
      </p:nvGrpSpPr>
      <p:grpSpPr>
        <a:xfrm>
          <a:off x="0" y="0"/>
          <a:ext cx="0" cy="0"/>
          <a:chOff x="0" y="0"/>
          <a:chExt cx="0" cy="0"/>
        </a:xfrm>
      </p:grpSpPr>
      <p:sp>
        <p:nvSpPr>
          <p:cNvPr id="5" name="Titel 1"/>
          <p:cNvSpPr>
            <a:spLocks noGrp="1"/>
          </p:cNvSpPr>
          <p:nvPr>
            <p:ph type="ctrTitle" hasCustomPrompt="1"/>
          </p:nvPr>
        </p:nvSpPr>
        <p:spPr>
          <a:xfrm>
            <a:off x="758263" y="1002814"/>
            <a:ext cx="10682351" cy="528350"/>
          </a:xfrm>
        </p:spPr>
        <p:txBody>
          <a:bodyPr>
            <a:spAutoFit/>
          </a:bodyPr>
          <a:lstStyle>
            <a:lvl1pPr algn="l">
              <a:lnSpc>
                <a:spcPts val="3400"/>
              </a:lnSpc>
              <a:defRPr sz="2800" b="1" i="0" kern="1200" cap="all" spc="0" baseline="0">
                <a:solidFill>
                  <a:schemeClr val="bg2"/>
                </a:solidFill>
                <a:latin typeface="Arial"/>
                <a:cs typeface="Arial"/>
              </a:defRPr>
            </a:lvl1pPr>
          </a:lstStyle>
          <a:p>
            <a:r>
              <a:rPr lang="da-DK" dirty="0"/>
              <a:t>skriv max To linjers overskrift her</a:t>
            </a:r>
          </a:p>
        </p:txBody>
      </p:sp>
      <p:sp>
        <p:nvSpPr>
          <p:cNvPr id="3" name="Pladsholder til tekst 2"/>
          <p:cNvSpPr>
            <a:spLocks noGrp="1"/>
          </p:cNvSpPr>
          <p:nvPr>
            <p:ph type="body" sz="quarter" idx="10"/>
          </p:nvPr>
        </p:nvSpPr>
        <p:spPr>
          <a:xfrm>
            <a:off x="757768" y="2149475"/>
            <a:ext cx="10682817" cy="3659188"/>
          </a:xfrm>
        </p:spPr>
        <p:txBody>
          <a:bodyPr/>
          <a:lstStyle>
            <a:lvl1pPr>
              <a:defRPr sz="2800" b="0" i="0">
                <a:solidFill>
                  <a:schemeClr val="bg2"/>
                </a:solidFill>
                <a:latin typeface="Arial"/>
                <a:cs typeface="Arial"/>
              </a:defRPr>
            </a:lvl1pPr>
            <a:lvl2pPr>
              <a:defRPr b="0" i="0">
                <a:solidFill>
                  <a:schemeClr val="bg2"/>
                </a:solidFill>
                <a:latin typeface="Helvetica Neue Light"/>
                <a:cs typeface="Helvetica Neue Light"/>
              </a:defRPr>
            </a:lvl2pPr>
            <a:lvl3pPr>
              <a:defRPr b="0" i="0">
                <a:solidFill>
                  <a:schemeClr val="bg2"/>
                </a:solidFill>
                <a:latin typeface="Helvetica Neue Light"/>
                <a:cs typeface="Helvetica Neue Light"/>
              </a:defRPr>
            </a:lvl3pPr>
            <a:lvl4pPr>
              <a:defRPr b="0" i="0">
                <a:solidFill>
                  <a:schemeClr val="bg2"/>
                </a:solidFill>
                <a:latin typeface="Helvetica Neue Light"/>
                <a:cs typeface="Helvetica Neue Light"/>
              </a:defRPr>
            </a:lvl4pPr>
            <a:lvl5pPr>
              <a:defRPr b="0" i="0">
                <a:solidFill>
                  <a:schemeClr val="bg2"/>
                </a:solidFill>
                <a:latin typeface="Helvetica Neue Light"/>
                <a:cs typeface="Helvetica Neue Light"/>
              </a:defRPr>
            </a:lvl5pPr>
          </a:lstStyle>
          <a:p>
            <a:pPr lvl="0"/>
            <a:r>
              <a:rPr lang="da-DK"/>
              <a:t>Klik for at redigere i master</a:t>
            </a:r>
          </a:p>
        </p:txBody>
      </p:sp>
    </p:spTree>
    <p:extLst>
      <p:ext uri="{BB962C8B-B14F-4D97-AF65-F5344CB8AC3E}">
        <p14:creationId xmlns:p14="http://schemas.microsoft.com/office/powerpoint/2010/main" val="300213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tort foto">
    <p:spTree>
      <p:nvGrpSpPr>
        <p:cNvPr id="1" name=""/>
        <p:cNvGrpSpPr/>
        <p:nvPr/>
      </p:nvGrpSpPr>
      <p:grpSpPr>
        <a:xfrm>
          <a:off x="0" y="0"/>
          <a:ext cx="0" cy="0"/>
          <a:chOff x="0" y="0"/>
          <a:chExt cx="0" cy="0"/>
        </a:xfrm>
      </p:grpSpPr>
      <p:sp>
        <p:nvSpPr>
          <p:cNvPr id="3" name="Undertitel 2"/>
          <p:cNvSpPr txBox="1">
            <a:spLocks/>
          </p:cNvSpPr>
          <p:nvPr/>
        </p:nvSpPr>
        <p:spPr bwMode="auto">
          <a:xfrm>
            <a:off x="759470" y="2151325"/>
            <a:ext cx="1068235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defTabSz="457200" rtl="0" eaLnBrk="1" fontAlgn="base" hangingPunct="1">
              <a:lnSpc>
                <a:spcPts val="2000"/>
              </a:lnSpc>
              <a:spcBef>
                <a:spcPts val="480"/>
              </a:spcBef>
              <a:spcAft>
                <a:spcPct val="0"/>
              </a:spcAft>
              <a:buFont typeface="Arial" charset="0"/>
              <a:buNone/>
              <a:defRPr sz="2000" b="0" i="0" kern="1200" baseline="0">
                <a:solidFill>
                  <a:schemeClr val="tx2"/>
                </a:solidFill>
                <a:latin typeface="Helvetica Neue Light"/>
                <a:ea typeface="ＭＳ Ｐゴシック" charset="0"/>
                <a:cs typeface="Helvetica Neue Light"/>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lang="da-DK" sz="2000" dirty="0">
                <a:solidFill>
                  <a:schemeClr val="tx1"/>
                </a:solidFill>
              </a:rPr>
              <a:t>Tilføj billede eller figur </a:t>
            </a:r>
            <a:br>
              <a:rPr lang="da-DK" sz="2000" dirty="0">
                <a:solidFill>
                  <a:schemeClr val="tx1"/>
                </a:solidFill>
              </a:rPr>
            </a:br>
            <a:r>
              <a:rPr lang="da-DK" sz="2000" dirty="0">
                <a:solidFill>
                  <a:schemeClr val="tx1"/>
                </a:solidFill>
              </a:rPr>
              <a:t>ved at klikke på et ikon:</a:t>
            </a:r>
          </a:p>
        </p:txBody>
      </p:sp>
      <p:sp>
        <p:nvSpPr>
          <p:cNvPr id="4" name="Pladsholder til billede 3"/>
          <p:cNvSpPr>
            <a:spLocks noGrp="1"/>
          </p:cNvSpPr>
          <p:nvPr>
            <p:ph type="pic" sz="quarter" idx="10"/>
          </p:nvPr>
        </p:nvSpPr>
        <p:spPr>
          <a:xfrm>
            <a:off x="0" y="0"/>
            <a:ext cx="12192000" cy="6858000"/>
          </a:xfrm>
        </p:spPr>
        <p:txBody>
          <a:bodyPr/>
          <a:lstStyle>
            <a:lvl1pPr marL="0" indent="0" algn="ctr">
              <a:buNone/>
              <a:defRPr sz="2000" b="0" i="0">
                <a:solidFill>
                  <a:srgbClr val="CCCCCC"/>
                </a:solidFill>
                <a:latin typeface="Arial"/>
                <a:cs typeface="Arial"/>
              </a:defRPr>
            </a:lvl1pPr>
          </a:lstStyle>
          <a:p>
            <a:r>
              <a:rPr lang="da-DK" dirty="0"/>
              <a:t>Klik på ikonet for at tilføje et billede</a:t>
            </a:r>
          </a:p>
        </p:txBody>
      </p:sp>
    </p:spTree>
    <p:extLst>
      <p:ext uri="{BB962C8B-B14F-4D97-AF65-F5344CB8AC3E}">
        <p14:creationId xmlns:p14="http://schemas.microsoft.com/office/powerpoint/2010/main" val="1893701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unkter og foto">
    <p:spTree>
      <p:nvGrpSpPr>
        <p:cNvPr id="1" name=""/>
        <p:cNvGrpSpPr/>
        <p:nvPr/>
      </p:nvGrpSpPr>
      <p:grpSpPr>
        <a:xfrm>
          <a:off x="0" y="0"/>
          <a:ext cx="0" cy="0"/>
          <a:chOff x="0" y="0"/>
          <a:chExt cx="0" cy="0"/>
        </a:xfrm>
      </p:grpSpPr>
      <p:sp>
        <p:nvSpPr>
          <p:cNvPr id="6" name="Titel 1"/>
          <p:cNvSpPr>
            <a:spLocks noGrp="1"/>
          </p:cNvSpPr>
          <p:nvPr>
            <p:ph type="ctrTitle" hasCustomPrompt="1"/>
          </p:nvPr>
        </p:nvSpPr>
        <p:spPr>
          <a:xfrm>
            <a:off x="758263" y="1002814"/>
            <a:ext cx="10682351" cy="528350"/>
          </a:xfrm>
        </p:spPr>
        <p:txBody>
          <a:bodyPr>
            <a:spAutoFit/>
          </a:bodyPr>
          <a:lstStyle>
            <a:lvl1pPr algn="l">
              <a:lnSpc>
                <a:spcPts val="3400"/>
              </a:lnSpc>
              <a:defRPr sz="2800" b="1" i="0" kern="1200" cap="all" spc="0" baseline="0">
                <a:solidFill>
                  <a:schemeClr val="bg2"/>
                </a:solidFill>
                <a:latin typeface="Arial"/>
                <a:cs typeface="Arial"/>
              </a:defRPr>
            </a:lvl1pPr>
          </a:lstStyle>
          <a:p>
            <a:r>
              <a:rPr lang="da-DK" dirty="0"/>
              <a:t>skriv max To linjers overskrift her</a:t>
            </a:r>
          </a:p>
        </p:txBody>
      </p:sp>
      <p:sp>
        <p:nvSpPr>
          <p:cNvPr id="3" name="Pladsholder til tekst 2"/>
          <p:cNvSpPr>
            <a:spLocks noGrp="1"/>
          </p:cNvSpPr>
          <p:nvPr>
            <p:ph type="body" sz="quarter" idx="11"/>
          </p:nvPr>
        </p:nvSpPr>
        <p:spPr>
          <a:xfrm>
            <a:off x="758263" y="2151127"/>
            <a:ext cx="5156200" cy="3659188"/>
          </a:xfrm>
        </p:spPr>
        <p:txBody>
          <a:bodyPr/>
          <a:lstStyle>
            <a:lvl1pPr>
              <a:defRPr sz="2200" b="0" i="0">
                <a:solidFill>
                  <a:schemeClr val="bg2"/>
                </a:solidFill>
                <a:latin typeface="Arial"/>
                <a:cs typeface="Arial"/>
              </a:defRPr>
            </a:lvl1pPr>
            <a:lvl2pPr>
              <a:defRPr b="0" i="0">
                <a:solidFill>
                  <a:schemeClr val="bg2"/>
                </a:solidFill>
                <a:latin typeface="Helvetica Neue Light"/>
                <a:cs typeface="Helvetica Neue Light"/>
              </a:defRPr>
            </a:lvl2pPr>
            <a:lvl3pPr>
              <a:defRPr b="0" i="0">
                <a:solidFill>
                  <a:schemeClr val="bg2"/>
                </a:solidFill>
                <a:latin typeface="Helvetica Neue Light"/>
                <a:cs typeface="Helvetica Neue Light"/>
              </a:defRPr>
            </a:lvl3pPr>
            <a:lvl4pPr>
              <a:defRPr b="0" i="0">
                <a:solidFill>
                  <a:schemeClr val="bg2"/>
                </a:solidFill>
                <a:latin typeface="Helvetica Neue Light"/>
                <a:cs typeface="Helvetica Neue Light"/>
              </a:defRPr>
            </a:lvl4pPr>
            <a:lvl5pPr>
              <a:defRPr b="0" i="0">
                <a:solidFill>
                  <a:schemeClr val="bg2"/>
                </a:solidFill>
                <a:latin typeface="Helvetica Neue Light"/>
                <a:cs typeface="Helvetica Neue Light"/>
              </a:defRPr>
            </a:lvl5pPr>
          </a:lstStyle>
          <a:p>
            <a:pPr lvl="0"/>
            <a:r>
              <a:rPr lang="da-DK"/>
              <a:t>Klik for at redigere i master</a:t>
            </a:r>
          </a:p>
        </p:txBody>
      </p:sp>
      <p:sp>
        <p:nvSpPr>
          <p:cNvPr id="8" name="Pladsholder til billede 7"/>
          <p:cNvSpPr>
            <a:spLocks noGrp="1"/>
          </p:cNvSpPr>
          <p:nvPr>
            <p:ph type="pic" sz="quarter" idx="12"/>
          </p:nvPr>
        </p:nvSpPr>
        <p:spPr>
          <a:xfrm>
            <a:off x="6324600" y="2151127"/>
            <a:ext cx="5115984" cy="3659188"/>
          </a:xfrm>
        </p:spPr>
        <p:txBody>
          <a:bodyPr/>
          <a:lstStyle>
            <a:lvl1pPr marL="0" indent="0" algn="ctr">
              <a:buNone/>
              <a:defRPr sz="2000" b="0" i="0">
                <a:solidFill>
                  <a:schemeClr val="accent6"/>
                </a:solidFill>
                <a:latin typeface="Arial"/>
                <a:cs typeface="Arial"/>
              </a:defRPr>
            </a:lvl1pPr>
          </a:lstStyle>
          <a:p>
            <a:r>
              <a:rPr lang="da-DK" dirty="0"/>
              <a:t>Klik på ikonet for at tilføje et billede</a:t>
            </a:r>
          </a:p>
        </p:txBody>
      </p:sp>
    </p:spTree>
    <p:extLst>
      <p:ext uri="{BB962C8B-B14F-4D97-AF65-F5344CB8AC3E}">
        <p14:creationId xmlns:p14="http://schemas.microsoft.com/office/powerpoint/2010/main" val="1420685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utside">
    <p:spTree>
      <p:nvGrpSpPr>
        <p:cNvPr id="1" name=""/>
        <p:cNvGrpSpPr/>
        <p:nvPr/>
      </p:nvGrpSpPr>
      <p:grpSpPr>
        <a:xfrm>
          <a:off x="0" y="0"/>
          <a:ext cx="0" cy="0"/>
          <a:chOff x="0" y="0"/>
          <a:chExt cx="0" cy="0"/>
        </a:xfrm>
      </p:grpSpPr>
      <p:pic>
        <p:nvPicPr>
          <p:cNvPr id="8" name="Billede 6" descr="Skærmbillede 2013-11-29 kl. 13.37.2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6668" y="5842001"/>
            <a:ext cx="207221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dsholder til tekst 5"/>
          <p:cNvSpPr>
            <a:spLocks noGrp="1"/>
          </p:cNvSpPr>
          <p:nvPr>
            <p:ph type="body" sz="quarter" idx="10" hasCustomPrompt="1"/>
          </p:nvPr>
        </p:nvSpPr>
        <p:spPr>
          <a:xfrm>
            <a:off x="6424377" y="6257935"/>
            <a:ext cx="5017443" cy="307318"/>
          </a:xfrm>
        </p:spPr>
        <p:txBody>
          <a:bodyPr>
            <a:noAutofit/>
          </a:bodyPr>
          <a:lstStyle>
            <a:lvl1pPr marL="0" indent="0" algn="r">
              <a:spcBef>
                <a:spcPts val="0"/>
              </a:spcBef>
              <a:buNone/>
              <a:defRPr sz="1200" b="0" i="0" baseline="0">
                <a:solidFill>
                  <a:schemeClr val="bg2"/>
                </a:solidFill>
                <a:latin typeface="Arial"/>
                <a:cs typeface="Arial"/>
              </a:defRPr>
            </a:lvl1pPr>
            <a:lvl2pPr>
              <a:defRPr sz="1100" b="0" i="0">
                <a:solidFill>
                  <a:schemeClr val="accent6"/>
                </a:solidFill>
                <a:latin typeface="Helvetica Neue Light"/>
                <a:cs typeface="Helvetica Neue Light"/>
              </a:defRPr>
            </a:lvl2pPr>
            <a:lvl3pPr>
              <a:defRPr sz="1100" b="0" i="0">
                <a:solidFill>
                  <a:schemeClr val="accent6"/>
                </a:solidFill>
                <a:latin typeface="Helvetica Neue Light"/>
                <a:cs typeface="Helvetica Neue Light"/>
              </a:defRPr>
            </a:lvl3pPr>
            <a:lvl4pPr>
              <a:defRPr sz="1100" b="0" i="0">
                <a:solidFill>
                  <a:schemeClr val="accent6"/>
                </a:solidFill>
                <a:latin typeface="Helvetica Neue Light"/>
                <a:cs typeface="Helvetica Neue Light"/>
              </a:defRPr>
            </a:lvl4pPr>
            <a:lvl5pPr>
              <a:defRPr sz="1100" b="0" i="0">
                <a:solidFill>
                  <a:schemeClr val="accent6"/>
                </a:solidFill>
                <a:latin typeface="Helvetica Neue Light"/>
                <a:cs typeface="Helvetica Neue Light"/>
              </a:defRPr>
            </a:lvl5pPr>
          </a:lstStyle>
          <a:p>
            <a:pPr lvl="0"/>
            <a:r>
              <a:rPr lang="da-DK" dirty="0"/>
              <a:t>Klik for at tilføje oplægsholder og dato</a:t>
            </a:r>
          </a:p>
        </p:txBody>
      </p:sp>
      <p:sp>
        <p:nvSpPr>
          <p:cNvPr id="9" name="Undertitel 2"/>
          <p:cNvSpPr txBox="1">
            <a:spLocks/>
          </p:cNvSpPr>
          <p:nvPr/>
        </p:nvSpPr>
        <p:spPr bwMode="auto">
          <a:xfrm>
            <a:off x="759470" y="669659"/>
            <a:ext cx="1068235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defTabSz="457200" rtl="0" eaLnBrk="1" fontAlgn="base" hangingPunct="1">
              <a:lnSpc>
                <a:spcPts val="2000"/>
              </a:lnSpc>
              <a:spcBef>
                <a:spcPts val="480"/>
              </a:spcBef>
              <a:spcAft>
                <a:spcPct val="0"/>
              </a:spcAft>
              <a:buFont typeface="Arial" charset="0"/>
              <a:buNone/>
              <a:defRPr sz="2000" b="0" i="0" kern="1200" baseline="0">
                <a:solidFill>
                  <a:schemeClr val="tx2"/>
                </a:solidFill>
                <a:latin typeface="Helvetica Neue Light"/>
                <a:ea typeface="ＭＳ Ｐゴシック" charset="0"/>
                <a:cs typeface="Helvetica Neue Light"/>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base" latinLnBrk="0" hangingPunct="1">
              <a:lnSpc>
                <a:spcPct val="100000"/>
              </a:lnSpc>
              <a:spcBef>
                <a:spcPct val="20000"/>
              </a:spcBef>
              <a:spcAft>
                <a:spcPct val="0"/>
              </a:spcAft>
              <a:buClrTx/>
              <a:buSzTx/>
              <a:buFont typeface="Arial" charset="0"/>
              <a:buNone/>
              <a:tabLst/>
              <a:defRPr/>
            </a:pPr>
            <a:r>
              <a:rPr lang="da-DK" sz="2000" dirty="0">
                <a:solidFill>
                  <a:schemeClr val="tx1"/>
                </a:solidFill>
              </a:rPr>
              <a:t>Tilføj billede eller figur </a:t>
            </a:r>
            <a:br>
              <a:rPr lang="da-DK" sz="2000" dirty="0">
                <a:solidFill>
                  <a:schemeClr val="tx1"/>
                </a:solidFill>
              </a:rPr>
            </a:br>
            <a:r>
              <a:rPr lang="da-DK" sz="2000" dirty="0">
                <a:solidFill>
                  <a:schemeClr val="tx1"/>
                </a:solidFill>
              </a:rPr>
              <a:t>ved at klikke på et ikon:</a:t>
            </a:r>
          </a:p>
        </p:txBody>
      </p:sp>
      <p:sp>
        <p:nvSpPr>
          <p:cNvPr id="12" name="Pladsholder til billede 11"/>
          <p:cNvSpPr>
            <a:spLocks noGrp="1"/>
          </p:cNvSpPr>
          <p:nvPr>
            <p:ph type="pic" sz="quarter" idx="12"/>
          </p:nvPr>
        </p:nvSpPr>
        <p:spPr>
          <a:xfrm>
            <a:off x="0" y="0"/>
            <a:ext cx="12192000" cy="5523698"/>
          </a:xfrm>
        </p:spPr>
        <p:txBody>
          <a:bodyPr/>
          <a:lstStyle>
            <a:lvl1pPr marL="0" indent="0" algn="ctr">
              <a:buNone/>
              <a:defRPr sz="2000" b="0" i="0">
                <a:solidFill>
                  <a:schemeClr val="accent6"/>
                </a:solidFill>
                <a:latin typeface="Arial"/>
                <a:cs typeface="Arial"/>
              </a:defRPr>
            </a:lvl1pPr>
          </a:lstStyle>
          <a:p>
            <a:r>
              <a:rPr lang="da-DK" dirty="0"/>
              <a:t>Klik på ikonet for at tilføje et billede</a:t>
            </a:r>
          </a:p>
        </p:txBody>
      </p:sp>
    </p:spTree>
    <p:extLst>
      <p:ext uri="{BB962C8B-B14F-4D97-AF65-F5344CB8AC3E}">
        <p14:creationId xmlns:p14="http://schemas.microsoft.com/office/powerpoint/2010/main" val="246498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dsholder til titel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da-DK"/>
              <a:t>Klik for at redigere i masteren</a:t>
            </a:r>
          </a:p>
        </p:txBody>
      </p:sp>
      <p:sp>
        <p:nvSpPr>
          <p:cNvPr id="1027" name="Pladsholder til tekst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fld id="{D14E932C-7335-4987-8ED6-4616B5275AB8}" type="datetimeFigureOut">
              <a:rPr lang="da-DK" smtClean="0"/>
              <a:t>22-07-2020</a:t>
            </a:fld>
            <a:endParaRPr lang="da-DK" dirty="0"/>
          </a:p>
        </p:txBody>
      </p:sp>
      <p:sp>
        <p:nvSpPr>
          <p:cNvPr id="5" name="Pladsholder til sidefod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da-DK" dirty="0"/>
          </a:p>
        </p:txBody>
      </p:sp>
      <p:sp>
        <p:nvSpPr>
          <p:cNvPr id="6" name="Pladsholder til dias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fld id="{4B51A077-39C9-446E-8030-D35FDC3E12D7}" type="slidenum">
              <a:rPr lang="da-DK" smtClean="0"/>
              <a:t>‹nr.›</a:t>
            </a:fld>
            <a:endParaRPr lang="da-DK" dirty="0"/>
          </a:p>
        </p:txBody>
      </p:sp>
    </p:spTree>
    <p:extLst>
      <p:ext uri="{BB962C8B-B14F-4D97-AF65-F5344CB8AC3E}">
        <p14:creationId xmlns:p14="http://schemas.microsoft.com/office/powerpoint/2010/main" val="205291303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13.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13.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el 2"/>
          <p:cNvSpPr txBox="1">
            <a:spLocks/>
          </p:cNvSpPr>
          <p:nvPr/>
        </p:nvSpPr>
        <p:spPr>
          <a:xfrm>
            <a:off x="5654842" y="2815331"/>
            <a:ext cx="6537158" cy="1203274"/>
          </a:xfrm>
          <a:prstGeom prst="rect">
            <a:avLst/>
          </a:prstGeom>
        </p:spPr>
        <p:txBody>
          <a:bodyPr>
            <a:no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da-DK" sz="2800" b="1" dirty="0">
                <a:solidFill>
                  <a:srgbClr val="E83943"/>
                </a:solidFill>
                <a:latin typeface="Arial" panose="020B0604020202020204" pitchFamily="34" charset="0"/>
                <a:cs typeface="Arial" panose="020B0604020202020204" pitchFamily="34" charset="0"/>
              </a:rPr>
              <a:t>KURSUS FOR MAKKERLÆSERE</a:t>
            </a:r>
          </a:p>
          <a:p>
            <a:pPr marL="0" indent="0" algn="ctr">
              <a:lnSpc>
                <a:spcPct val="200000"/>
              </a:lnSpc>
              <a:buNone/>
            </a:pPr>
            <a:r>
              <a:rPr lang="da-DK" sz="2800" dirty="0">
                <a:solidFill>
                  <a:schemeClr val="tx2"/>
                </a:solidFill>
                <a:latin typeface="Arial" panose="020B0604020202020204" pitchFamily="34" charset="0"/>
                <a:cs typeface="Arial" panose="020B0604020202020204" pitchFamily="34" charset="0"/>
              </a:rPr>
              <a:t>Min makkerlæser – min ven</a:t>
            </a:r>
            <a:endParaRPr lang="da-DK" sz="4000" dirty="0">
              <a:solidFill>
                <a:schemeClr val="tx2"/>
              </a:solidFill>
            </a:endParaRPr>
          </a:p>
        </p:txBody>
      </p:sp>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4809"/>
            <a:ext cx="5654842" cy="8480777"/>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3792" y="5601832"/>
            <a:ext cx="839254" cy="837322"/>
          </a:xfrm>
          <a:prstGeom prst="rect">
            <a:avLst/>
          </a:prstGeom>
        </p:spPr>
      </p:pic>
      <p:pic>
        <p:nvPicPr>
          <p:cNvPr id="8" name="Billed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4311" y="5764072"/>
            <a:ext cx="1200929" cy="513218"/>
          </a:xfrm>
          <a:prstGeom prst="rect">
            <a:avLst/>
          </a:prstGeom>
        </p:spPr>
      </p:pic>
    </p:spTree>
    <p:extLst>
      <p:ext uri="{BB962C8B-B14F-4D97-AF65-F5344CB8AC3E}">
        <p14:creationId xmlns:p14="http://schemas.microsoft.com/office/powerpoint/2010/main" val="2553521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8233" y="1478675"/>
            <a:ext cx="10682351" cy="528350"/>
          </a:xfrm>
        </p:spPr>
        <p:txBody>
          <a:bodyPr/>
          <a:lstStyle/>
          <a:p>
            <a:r>
              <a:rPr lang="da-DK" sz="3200" dirty="0"/>
              <a:t>Vælg den rigtige bog</a:t>
            </a:r>
            <a:endParaRPr lang="da-DK" sz="3200" dirty="0">
              <a:solidFill>
                <a:srgbClr val="FC3943"/>
              </a:solidFill>
            </a:endParaRPr>
          </a:p>
        </p:txBody>
      </p:sp>
      <p:sp>
        <p:nvSpPr>
          <p:cNvPr id="3" name="Pladsholder til tekst 2"/>
          <p:cNvSpPr>
            <a:spLocks noGrp="1"/>
          </p:cNvSpPr>
          <p:nvPr>
            <p:ph type="body" sz="quarter" idx="11"/>
          </p:nvPr>
        </p:nvSpPr>
        <p:spPr>
          <a:xfrm>
            <a:off x="758233" y="2644321"/>
            <a:ext cx="5156200" cy="2672800"/>
          </a:xfrm>
        </p:spPr>
        <p:txBody>
          <a:bodyPr/>
          <a:lstStyle/>
          <a:p>
            <a:pPr>
              <a:lnSpc>
                <a:spcPct val="114000"/>
              </a:lnSpc>
              <a:spcAft>
                <a:spcPts val="1800"/>
              </a:spcAft>
            </a:pPr>
            <a:r>
              <a:rPr lang="da-DK" sz="2000" dirty="0"/>
              <a:t>Hvilke interesserer har din lille makker?</a:t>
            </a:r>
          </a:p>
          <a:p>
            <a:pPr>
              <a:lnSpc>
                <a:spcPct val="114000"/>
              </a:lnSpc>
              <a:spcAft>
                <a:spcPts val="1800"/>
              </a:spcAft>
            </a:pPr>
            <a:r>
              <a:rPr lang="da-DK" sz="2000" dirty="0"/>
              <a:t>Hellere for let end for svær</a:t>
            </a:r>
          </a:p>
          <a:p>
            <a:pPr marL="0" indent="0">
              <a:lnSpc>
                <a:spcPct val="114000"/>
              </a:lnSpc>
              <a:spcAft>
                <a:spcPts val="1800"/>
              </a:spcAft>
              <a:buNone/>
            </a:pPr>
            <a:r>
              <a:rPr lang="da-DK" sz="2800" b="1" dirty="0">
                <a:solidFill>
                  <a:schemeClr val="accent4"/>
                </a:solidFill>
              </a:rPr>
              <a:t>OBS!</a:t>
            </a:r>
            <a:r>
              <a:rPr lang="da-DK" sz="2000" dirty="0">
                <a:solidFill>
                  <a:schemeClr val="accent4"/>
                </a:solidFill>
              </a:rPr>
              <a:t> </a:t>
            </a:r>
            <a:br>
              <a:rPr lang="da-DK" sz="2000" dirty="0">
                <a:solidFill>
                  <a:schemeClr val="accent4"/>
                </a:solidFill>
              </a:rPr>
            </a:br>
            <a:r>
              <a:rPr lang="da-DK" sz="2000" dirty="0">
                <a:solidFill>
                  <a:schemeClr val="accent4"/>
                </a:solidFill>
              </a:rPr>
              <a:t>Som stor makker har du ansvar for, </a:t>
            </a:r>
            <a:br>
              <a:rPr lang="da-DK" sz="2000" dirty="0">
                <a:solidFill>
                  <a:schemeClr val="accent4"/>
                </a:solidFill>
              </a:rPr>
            </a:br>
            <a:r>
              <a:rPr lang="da-DK" sz="2000" dirty="0">
                <a:solidFill>
                  <a:schemeClr val="accent4"/>
                </a:solidFill>
              </a:rPr>
              <a:t>at I vælger bøger på det rigtige niveau</a:t>
            </a:r>
          </a:p>
        </p:txBody>
      </p:sp>
      <p:pic>
        <p:nvPicPr>
          <p:cNvPr id="5" name="Billede 4"/>
          <p:cNvPicPr>
            <a:picLocks noChangeAspect="1"/>
          </p:cNvPicPr>
          <p:nvPr/>
        </p:nvPicPr>
        <p:blipFill rotWithShape="1">
          <a:blip r:embed="rId3" cstate="print">
            <a:extLst>
              <a:ext uri="{28A0092B-C50C-407E-A947-70E740481C1C}">
                <a14:useLocalDpi xmlns:a14="http://schemas.microsoft.com/office/drawing/2010/main" val="0"/>
              </a:ext>
            </a:extLst>
          </a:blip>
          <a:srcRect l="41389"/>
          <a:stretch/>
        </p:blipFill>
        <p:spPr>
          <a:xfrm>
            <a:off x="6162674" y="0"/>
            <a:ext cx="6029325" cy="6858000"/>
          </a:xfrm>
          <a:prstGeom prst="rect">
            <a:avLst/>
          </a:prstGeom>
        </p:spPr>
      </p:pic>
    </p:spTree>
    <p:extLst>
      <p:ext uri="{BB962C8B-B14F-4D97-AF65-F5344CB8AC3E}">
        <p14:creationId xmlns:p14="http://schemas.microsoft.com/office/powerpoint/2010/main" val="3774371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2"/>
          </p:nvPr>
        </p:nvPicPr>
        <p:blipFill rotWithShape="1">
          <a:blip r:embed="rId3"/>
          <a:srcRect l="723" t="3345" b="2446"/>
          <a:stretch/>
        </p:blipFill>
        <p:spPr>
          <a:xfrm>
            <a:off x="2420225" y="3674856"/>
            <a:ext cx="2909101" cy="2760879"/>
          </a:xfrm>
          <a:prstGeom prst="rect">
            <a:avLst/>
          </a:prstGeom>
        </p:spPr>
      </p:pic>
      <p:sp>
        <p:nvSpPr>
          <p:cNvPr id="3" name="Pladsholder til tekst 2"/>
          <p:cNvSpPr>
            <a:spLocks noGrp="1"/>
          </p:cNvSpPr>
          <p:nvPr>
            <p:ph type="body" sz="quarter" idx="11"/>
          </p:nvPr>
        </p:nvSpPr>
        <p:spPr>
          <a:xfrm>
            <a:off x="1360795" y="1354242"/>
            <a:ext cx="9243410" cy="2514157"/>
          </a:xfrm>
        </p:spPr>
        <p:txBody>
          <a:bodyPr/>
          <a:lstStyle/>
          <a:p>
            <a:pPr marL="0" indent="0">
              <a:lnSpc>
                <a:spcPct val="114000"/>
              </a:lnSpc>
              <a:spcAft>
                <a:spcPts val="1800"/>
              </a:spcAft>
              <a:buNone/>
            </a:pPr>
            <a:r>
              <a:rPr lang="da-DK" sz="2000" dirty="0"/>
              <a:t>Femfinger-testen kan bruges til at vælge en bog, der ikke er for svær eller for let – men lige tilpas!</a:t>
            </a:r>
          </a:p>
          <a:p>
            <a:pPr>
              <a:lnSpc>
                <a:spcPct val="114000"/>
              </a:lnSpc>
            </a:pPr>
            <a:r>
              <a:rPr lang="da-DK" sz="2000" dirty="0"/>
              <a:t>Åben en bog på en tilfældig side</a:t>
            </a:r>
          </a:p>
          <a:p>
            <a:pPr>
              <a:lnSpc>
                <a:spcPct val="114000"/>
              </a:lnSpc>
            </a:pPr>
            <a:r>
              <a:rPr lang="da-DK" sz="2000" dirty="0"/>
              <a:t>Få barnet til at læse siden</a:t>
            </a:r>
          </a:p>
          <a:p>
            <a:pPr>
              <a:lnSpc>
                <a:spcPct val="114000"/>
              </a:lnSpc>
            </a:pPr>
            <a:r>
              <a:rPr lang="da-DK" sz="2000" dirty="0"/>
              <a:t>For hvert ord, som barnet ikke kan, tager du eller barnet én finger op.</a:t>
            </a:r>
          </a:p>
        </p:txBody>
      </p:sp>
      <p:sp>
        <p:nvSpPr>
          <p:cNvPr id="2" name="Titel 1"/>
          <p:cNvSpPr>
            <a:spLocks noGrp="1"/>
          </p:cNvSpPr>
          <p:nvPr>
            <p:ph type="ctrTitle"/>
          </p:nvPr>
        </p:nvSpPr>
        <p:spPr>
          <a:xfrm>
            <a:off x="1" y="536177"/>
            <a:ext cx="12192000" cy="528350"/>
          </a:xfrm>
        </p:spPr>
        <p:txBody>
          <a:bodyPr/>
          <a:lstStyle/>
          <a:p>
            <a:pPr algn="ctr"/>
            <a:r>
              <a:rPr lang="da-DK" sz="3200" dirty="0"/>
              <a:t>Vælg den rigtige bog: </a:t>
            </a:r>
            <a:r>
              <a:rPr lang="da-DK" sz="3200" dirty="0">
                <a:solidFill>
                  <a:srgbClr val="FC3943"/>
                </a:solidFill>
              </a:rPr>
              <a:t>femfinger-testen</a:t>
            </a:r>
          </a:p>
        </p:txBody>
      </p:sp>
      <p:sp>
        <p:nvSpPr>
          <p:cNvPr id="4" name="Tekstfelt 3">
            <a:extLst>
              <a:ext uri="{FF2B5EF4-FFF2-40B4-BE49-F238E27FC236}">
                <a16:creationId xmlns:a16="http://schemas.microsoft.com/office/drawing/2014/main" id="{3CF90D47-337C-4CA2-A7D3-B651A089954C}"/>
              </a:ext>
            </a:extLst>
          </p:cNvPr>
          <p:cNvSpPr txBox="1"/>
          <p:nvPr/>
        </p:nvSpPr>
        <p:spPr>
          <a:xfrm>
            <a:off x="5591586" y="3868399"/>
            <a:ext cx="3298369" cy="1938992"/>
          </a:xfrm>
          <a:prstGeom prst="rect">
            <a:avLst/>
          </a:prstGeom>
          <a:noFill/>
        </p:spPr>
        <p:txBody>
          <a:bodyPr wrap="square" rtlCol="0">
            <a:spAutoFit/>
          </a:bodyPr>
          <a:lstStyle/>
          <a:p>
            <a:pPr algn="ctr">
              <a:lnSpc>
                <a:spcPct val="200000"/>
              </a:lnSpc>
            </a:pPr>
            <a:r>
              <a:rPr lang="da-DK" sz="2000" b="1" dirty="0">
                <a:solidFill>
                  <a:srgbClr val="FCBF28"/>
                </a:solidFill>
                <a:latin typeface="Arial" panose="020B0604020202020204" pitchFamily="34" charset="0"/>
                <a:cs typeface="Arial" panose="020B0604020202020204" pitchFamily="34" charset="0"/>
              </a:rPr>
              <a:t>1 FINGER = FOR LET</a:t>
            </a:r>
          </a:p>
          <a:p>
            <a:pPr algn="ctr">
              <a:lnSpc>
                <a:spcPct val="200000"/>
              </a:lnSpc>
            </a:pPr>
            <a:r>
              <a:rPr lang="da-DK" sz="2000" b="1" dirty="0">
                <a:solidFill>
                  <a:srgbClr val="82BD51"/>
                </a:solidFill>
                <a:latin typeface="Arial" panose="020B0604020202020204" pitchFamily="34" charset="0"/>
                <a:cs typeface="Arial" panose="020B0604020202020204" pitchFamily="34" charset="0"/>
              </a:rPr>
              <a:t>2-3 FINGRE = TILPAS</a:t>
            </a:r>
          </a:p>
          <a:p>
            <a:pPr algn="ctr">
              <a:lnSpc>
                <a:spcPct val="200000"/>
              </a:lnSpc>
            </a:pPr>
            <a:r>
              <a:rPr lang="da-DK" sz="2000" b="1" dirty="0">
                <a:solidFill>
                  <a:srgbClr val="FC3943"/>
                </a:solidFill>
                <a:latin typeface="Arial" panose="020B0604020202020204" pitchFamily="34" charset="0"/>
                <a:cs typeface="Arial" panose="020B0604020202020204" pitchFamily="34" charset="0"/>
              </a:rPr>
              <a:t>4-5 FINGRE = FOR SVÆR</a:t>
            </a:r>
          </a:p>
        </p:txBody>
      </p:sp>
    </p:spTree>
    <p:extLst>
      <p:ext uri="{BB962C8B-B14F-4D97-AF65-F5344CB8AC3E}">
        <p14:creationId xmlns:p14="http://schemas.microsoft.com/office/powerpoint/2010/main" val="1734277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F88ED72-4329-4AF8-8A17-06F5D9864775}"/>
              </a:ext>
            </a:extLst>
          </p:cNvPr>
          <p:cNvSpPr>
            <a:spLocks noGrp="1"/>
          </p:cNvSpPr>
          <p:nvPr>
            <p:ph type="ctrTitle"/>
          </p:nvPr>
        </p:nvSpPr>
        <p:spPr>
          <a:xfrm>
            <a:off x="2605279" y="1384666"/>
            <a:ext cx="7191557" cy="964367"/>
          </a:xfrm>
        </p:spPr>
        <p:txBody>
          <a:bodyPr/>
          <a:lstStyle/>
          <a:p>
            <a:r>
              <a:rPr lang="da-DK" sz="3600" dirty="0"/>
              <a:t>ØVELSE: </a:t>
            </a:r>
            <a:r>
              <a:rPr lang="da-DK" sz="3600" dirty="0">
                <a:solidFill>
                  <a:srgbClr val="FC3943"/>
                </a:solidFill>
              </a:rPr>
              <a:t>FEMFINGER-TESTEN</a:t>
            </a:r>
          </a:p>
        </p:txBody>
      </p:sp>
      <p:sp>
        <p:nvSpPr>
          <p:cNvPr id="6" name="Pladsholder til tekst 5">
            <a:extLst>
              <a:ext uri="{FF2B5EF4-FFF2-40B4-BE49-F238E27FC236}">
                <a16:creationId xmlns:a16="http://schemas.microsoft.com/office/drawing/2014/main" id="{9F1A1A89-7A27-4A55-B6F5-6A6A38283ECC}"/>
              </a:ext>
            </a:extLst>
          </p:cNvPr>
          <p:cNvSpPr>
            <a:spLocks noGrp="1"/>
          </p:cNvSpPr>
          <p:nvPr>
            <p:ph type="body" sz="quarter" idx="10"/>
          </p:nvPr>
        </p:nvSpPr>
        <p:spPr>
          <a:xfrm>
            <a:off x="1431869" y="2798061"/>
            <a:ext cx="8364967" cy="2994696"/>
          </a:xfrm>
        </p:spPr>
        <p:txBody>
          <a:bodyPr/>
          <a:lstStyle/>
          <a:p>
            <a:pPr>
              <a:lnSpc>
                <a:spcPct val="200000"/>
              </a:lnSpc>
            </a:pPr>
            <a:r>
              <a:rPr lang="da-DK" sz="2000" dirty="0"/>
              <a:t>Gå sammen to-og-to</a:t>
            </a:r>
          </a:p>
          <a:p>
            <a:pPr>
              <a:lnSpc>
                <a:spcPct val="200000"/>
              </a:lnSpc>
            </a:pPr>
            <a:r>
              <a:rPr lang="da-DK" sz="2000" dirty="0"/>
              <a:t>I har 10 minutter.</a:t>
            </a:r>
          </a:p>
          <a:p>
            <a:pPr>
              <a:lnSpc>
                <a:spcPct val="200000"/>
              </a:lnSpc>
            </a:pPr>
            <a:r>
              <a:rPr lang="da-DK" sz="2000" dirty="0"/>
              <a:t>I skiftes til at være stor og lille makkerlæser</a:t>
            </a:r>
          </a:p>
          <a:p>
            <a:pPr>
              <a:lnSpc>
                <a:spcPct val="200000"/>
              </a:lnSpc>
            </a:pPr>
            <a:r>
              <a:rPr lang="da-DK" sz="2000" dirty="0"/>
              <a:t>Prøv femfinger-testen så mange gange i kan</a:t>
            </a:r>
          </a:p>
        </p:txBody>
      </p:sp>
      <p:pic>
        <p:nvPicPr>
          <p:cNvPr id="7" name="Billede 6">
            <a:extLst>
              <a:ext uri="{FF2B5EF4-FFF2-40B4-BE49-F238E27FC236}">
                <a16:creationId xmlns:a16="http://schemas.microsoft.com/office/drawing/2014/main" id="{D783D579-4F34-4CCF-A241-43336079AF0C}"/>
              </a:ext>
            </a:extLst>
          </p:cNvPr>
          <p:cNvPicPr>
            <a:picLocks noChangeAspect="1"/>
          </p:cNvPicPr>
          <p:nvPr/>
        </p:nvPicPr>
        <p:blipFill>
          <a:blip r:embed="rId3"/>
          <a:stretch>
            <a:fillRect/>
          </a:stretch>
        </p:blipFill>
        <p:spPr>
          <a:xfrm rot="21037844">
            <a:off x="1067799" y="1172712"/>
            <a:ext cx="1434042" cy="1388274"/>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9074" y="2420889"/>
            <a:ext cx="2792258" cy="393040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5812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454297" y="1586945"/>
            <a:ext cx="11064489" cy="536109"/>
          </a:xfrm>
        </p:spPr>
        <p:txBody>
          <a:bodyPr/>
          <a:lstStyle/>
          <a:p>
            <a:r>
              <a:rPr lang="da-DK" sz="3600" dirty="0"/>
              <a:t>Læsemetoden:</a:t>
            </a:r>
            <a:r>
              <a:rPr lang="da-DK" sz="3600" dirty="0">
                <a:solidFill>
                  <a:srgbClr val="82BD51"/>
                </a:solidFill>
              </a:rPr>
              <a:t> Lyt og læs</a:t>
            </a:r>
          </a:p>
        </p:txBody>
      </p:sp>
      <p:sp>
        <p:nvSpPr>
          <p:cNvPr id="3" name="Pladsholder til tekst 2"/>
          <p:cNvSpPr>
            <a:spLocks noGrp="1"/>
          </p:cNvSpPr>
          <p:nvPr>
            <p:ph type="body" sz="quarter" idx="11"/>
          </p:nvPr>
        </p:nvSpPr>
        <p:spPr>
          <a:xfrm>
            <a:off x="1454297" y="2519616"/>
            <a:ext cx="6939076" cy="2680181"/>
          </a:xfrm>
        </p:spPr>
        <p:txBody>
          <a:bodyPr/>
          <a:lstStyle/>
          <a:p>
            <a:pPr marL="457200" indent="-457200">
              <a:buFont typeface="+mj-lt"/>
              <a:buAutoNum type="arabicPeriod"/>
            </a:pPr>
            <a:r>
              <a:rPr lang="da-DK" sz="2000" dirty="0"/>
              <a:t>Læs et stykke af teksten højt for barnet</a:t>
            </a:r>
          </a:p>
          <a:p>
            <a:pPr marL="457200" indent="-457200">
              <a:buFont typeface="+mj-lt"/>
              <a:buAutoNum type="arabicPeriod"/>
            </a:pPr>
            <a:endParaRPr lang="da-DK" sz="2000" dirty="0"/>
          </a:p>
          <a:p>
            <a:pPr marL="457200" indent="-457200">
              <a:buFont typeface="+mj-lt"/>
              <a:buAutoNum type="arabicPeriod"/>
            </a:pPr>
            <a:r>
              <a:rPr lang="da-DK" sz="2000" dirty="0"/>
              <a:t>Barnet lytter og følger med i teksten med sin finger</a:t>
            </a:r>
          </a:p>
          <a:p>
            <a:pPr marL="457200" indent="-457200">
              <a:buFont typeface="+mj-lt"/>
              <a:buAutoNum type="arabicPeriod"/>
            </a:pPr>
            <a:endParaRPr lang="da-DK" sz="2000" dirty="0"/>
          </a:p>
          <a:p>
            <a:pPr marL="457200" indent="-457200">
              <a:buFont typeface="+mj-lt"/>
              <a:buAutoNum type="arabicPeriod"/>
            </a:pPr>
            <a:r>
              <a:rPr lang="da-DK" sz="2000" dirty="0"/>
              <a:t>Bagefter læser barnet samme stykke tekst, og du følger med i teksten med din finger </a:t>
            </a:r>
          </a:p>
          <a:p>
            <a:pPr marL="457200" indent="-457200">
              <a:buFont typeface="+mj-lt"/>
              <a:buAutoNum type="arabicPeriod"/>
            </a:pPr>
            <a:endParaRPr lang="da-DK" sz="2000" dirty="0"/>
          </a:p>
          <a:p>
            <a:endParaRPr lang="da-DK" sz="2000" dirty="0"/>
          </a:p>
        </p:txBody>
      </p:sp>
      <p:pic>
        <p:nvPicPr>
          <p:cNvPr id="5" name="Pladsholder til billede 4"/>
          <p:cNvPicPr>
            <a:picLocks noGrp="1" noChangeAspect="1"/>
          </p:cNvPicPr>
          <p:nvPr>
            <p:ph type="pic" sz="quarter" idx="12"/>
          </p:nvPr>
        </p:nvPicPr>
        <p:blipFill rotWithShape="1">
          <a:blip r:embed="rId3"/>
          <a:srcRect t="9487" b="10732"/>
          <a:stretch/>
        </p:blipFill>
        <p:spPr>
          <a:xfrm rot="1018267">
            <a:off x="8871889" y="1627471"/>
            <a:ext cx="2006124" cy="2125763"/>
          </a:xfrm>
          <a:prstGeom prst="rect">
            <a:avLst/>
          </a:prstGeom>
        </p:spPr>
      </p:pic>
    </p:spTree>
    <p:extLst>
      <p:ext uri="{BB962C8B-B14F-4D97-AF65-F5344CB8AC3E}">
        <p14:creationId xmlns:p14="http://schemas.microsoft.com/office/powerpoint/2010/main" val="3366911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p:cNvPicPr>
            <a:picLocks noGrp="1" noChangeAspect="1"/>
          </p:cNvPicPr>
          <p:nvPr>
            <p:ph type="pic" sz="quarter" idx="12"/>
          </p:nvPr>
        </p:nvPicPr>
        <p:blipFill rotWithShape="1">
          <a:blip r:embed="rId3"/>
          <a:srcRect l="602" r="440" b="-430"/>
          <a:stretch/>
        </p:blipFill>
        <p:spPr>
          <a:xfrm>
            <a:off x="3242826" y="1744291"/>
            <a:ext cx="1754441" cy="779728"/>
          </a:xfrm>
          <a:prstGeom prst="rect">
            <a:avLst/>
          </a:prstGeom>
        </p:spPr>
      </p:pic>
      <p:sp>
        <p:nvSpPr>
          <p:cNvPr id="2" name="Titel 1"/>
          <p:cNvSpPr>
            <a:spLocks noGrp="1"/>
          </p:cNvSpPr>
          <p:nvPr>
            <p:ph type="ctrTitle"/>
          </p:nvPr>
        </p:nvSpPr>
        <p:spPr>
          <a:xfrm>
            <a:off x="2119355" y="997593"/>
            <a:ext cx="10682351" cy="536109"/>
          </a:xfrm>
        </p:spPr>
        <p:txBody>
          <a:bodyPr/>
          <a:lstStyle/>
          <a:p>
            <a:r>
              <a:rPr lang="da-DK" sz="3600" dirty="0"/>
              <a:t>Læsemetoden: </a:t>
            </a:r>
            <a:r>
              <a:rPr lang="da-DK" sz="3600" dirty="0">
                <a:solidFill>
                  <a:srgbClr val="FC3943"/>
                </a:solidFill>
              </a:rPr>
              <a:t>Tandemlæsning</a:t>
            </a:r>
          </a:p>
        </p:txBody>
      </p:sp>
      <p:sp>
        <p:nvSpPr>
          <p:cNvPr id="3" name="Pladsholder til tekst 2"/>
          <p:cNvSpPr>
            <a:spLocks noGrp="1"/>
          </p:cNvSpPr>
          <p:nvPr>
            <p:ph type="body" sz="quarter" idx="11"/>
          </p:nvPr>
        </p:nvSpPr>
        <p:spPr>
          <a:xfrm>
            <a:off x="2119355" y="3514337"/>
            <a:ext cx="8506845" cy="2135676"/>
          </a:xfrm>
        </p:spPr>
        <p:txBody>
          <a:bodyPr/>
          <a:lstStyle/>
          <a:p>
            <a:pPr marL="457200" indent="-457200">
              <a:spcAft>
                <a:spcPts val="1200"/>
              </a:spcAft>
              <a:buFont typeface="+mj-lt"/>
              <a:buAutoNum type="arabicPeriod"/>
            </a:pPr>
            <a:r>
              <a:rPr lang="da-DK" sz="2000" dirty="0"/>
              <a:t>I læser sammen ”i kor”</a:t>
            </a:r>
          </a:p>
          <a:p>
            <a:pPr marL="457200" indent="-457200">
              <a:spcAft>
                <a:spcPts val="1200"/>
              </a:spcAft>
              <a:buFont typeface="+mj-lt"/>
              <a:buAutoNum type="arabicPeriod"/>
            </a:pPr>
            <a:r>
              <a:rPr lang="da-DK" sz="2000" dirty="0"/>
              <a:t>Når barnet giver tegn (fx klapper dig på armen), stopper du med at læse, og barnet læser videre selv.</a:t>
            </a:r>
          </a:p>
        </p:txBody>
      </p:sp>
      <p:pic>
        <p:nvPicPr>
          <p:cNvPr id="6" name="Pladsholder til billede 4"/>
          <p:cNvPicPr>
            <a:picLocks noChangeAspect="1"/>
          </p:cNvPicPr>
          <p:nvPr/>
        </p:nvPicPr>
        <p:blipFill rotWithShape="1">
          <a:blip r:embed="rId3"/>
          <a:srcRect l="602" r="440" b="-430"/>
          <a:stretch/>
        </p:blipFill>
        <p:spPr bwMode="auto">
          <a:xfrm>
            <a:off x="5514684" y="1744291"/>
            <a:ext cx="1754441" cy="77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7" name="Pladsholder til billede 4"/>
          <p:cNvPicPr>
            <a:picLocks noChangeAspect="1"/>
          </p:cNvPicPr>
          <p:nvPr/>
        </p:nvPicPr>
        <p:blipFill rotWithShape="1">
          <a:blip r:embed="rId3"/>
          <a:srcRect l="602" r="440" b="-430"/>
          <a:stretch/>
        </p:blipFill>
        <p:spPr bwMode="auto">
          <a:xfrm>
            <a:off x="7786542" y="1744291"/>
            <a:ext cx="1754441" cy="77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419874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304173" y="713488"/>
            <a:ext cx="11064489" cy="536109"/>
          </a:xfrm>
        </p:spPr>
        <p:txBody>
          <a:bodyPr/>
          <a:lstStyle/>
          <a:p>
            <a:r>
              <a:rPr lang="da-DK" sz="3600" dirty="0"/>
              <a:t>Læsemetoden:</a:t>
            </a:r>
            <a:r>
              <a:rPr lang="da-DK" sz="3600" dirty="0">
                <a:solidFill>
                  <a:srgbClr val="FCBF28"/>
                </a:solidFill>
              </a:rPr>
              <a:t> Punktum til punktum</a:t>
            </a:r>
          </a:p>
        </p:txBody>
      </p:sp>
      <p:sp>
        <p:nvSpPr>
          <p:cNvPr id="3" name="Pladsholder til tekst 2"/>
          <p:cNvSpPr>
            <a:spLocks noGrp="1"/>
          </p:cNvSpPr>
          <p:nvPr>
            <p:ph type="body" sz="quarter" idx="11"/>
          </p:nvPr>
        </p:nvSpPr>
        <p:spPr>
          <a:xfrm>
            <a:off x="1467945" y="1482385"/>
            <a:ext cx="9395672" cy="3608229"/>
          </a:xfrm>
        </p:spPr>
        <p:txBody>
          <a:bodyPr/>
          <a:lstStyle/>
          <a:p>
            <a:pPr marL="457200" indent="-457200">
              <a:lnSpc>
                <a:spcPct val="150000"/>
              </a:lnSpc>
              <a:spcAft>
                <a:spcPts val="600"/>
              </a:spcAft>
              <a:buFont typeface="+mj-lt"/>
              <a:buAutoNum type="arabicPeriod"/>
            </a:pPr>
            <a:r>
              <a:rPr lang="da-DK" sz="2000" dirty="0"/>
              <a:t>Læs den første sætning indtil det første punktum.</a:t>
            </a:r>
          </a:p>
          <a:p>
            <a:pPr marL="457200" indent="-457200">
              <a:lnSpc>
                <a:spcPct val="150000"/>
              </a:lnSpc>
              <a:spcAft>
                <a:spcPts val="600"/>
              </a:spcAft>
              <a:buFont typeface="+mj-lt"/>
              <a:buAutoNum type="arabicPeriod"/>
            </a:pPr>
            <a:r>
              <a:rPr lang="da-DK" sz="2000" dirty="0"/>
              <a:t>Barnet læser næste sætning indtil det næste punktum.</a:t>
            </a:r>
          </a:p>
          <a:p>
            <a:pPr marL="457200" indent="-457200">
              <a:lnSpc>
                <a:spcPct val="150000"/>
              </a:lnSpc>
              <a:spcAft>
                <a:spcPts val="600"/>
              </a:spcAft>
              <a:buFont typeface="+mj-lt"/>
              <a:buAutoNum type="arabicPeriod"/>
            </a:pPr>
            <a:r>
              <a:rPr lang="da-DK" sz="2000" dirty="0"/>
              <a:t>Sådan skiftes I resten af bogen. </a:t>
            </a:r>
          </a:p>
          <a:p>
            <a:pPr>
              <a:lnSpc>
                <a:spcPct val="150000"/>
              </a:lnSpc>
            </a:pPr>
            <a:endParaRPr lang="da-DK" sz="2000" dirty="0"/>
          </a:p>
          <a:p>
            <a:pPr marL="0" indent="0">
              <a:lnSpc>
                <a:spcPct val="150000"/>
              </a:lnSpc>
              <a:buNone/>
            </a:pPr>
            <a:r>
              <a:rPr lang="da-DK" sz="2000" dirty="0"/>
              <a:t>Glemmer barnet at stoppe ved et punktum, lader du barnet læse videre indtil det selv stopper. Ros barnet for at have læst mere end en sætning. Og læs den næste sætning.</a:t>
            </a:r>
          </a:p>
          <a:p>
            <a:endParaRPr lang="da-DK" dirty="0"/>
          </a:p>
          <a:p>
            <a:endParaRPr lang="da-DK" dirty="0"/>
          </a:p>
        </p:txBody>
      </p:sp>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9560" y="5480632"/>
            <a:ext cx="4012442" cy="546226"/>
          </a:xfrm>
          <a:prstGeom prst="rect">
            <a:avLst/>
          </a:prstGeom>
        </p:spPr>
      </p:pic>
    </p:spTree>
    <p:extLst>
      <p:ext uri="{BB962C8B-B14F-4D97-AF65-F5344CB8AC3E}">
        <p14:creationId xmlns:p14="http://schemas.microsoft.com/office/powerpoint/2010/main" val="1684842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317124" y="1874580"/>
            <a:ext cx="9080979" cy="528350"/>
          </a:xfrm>
        </p:spPr>
        <p:txBody>
          <a:bodyPr/>
          <a:lstStyle/>
          <a:p>
            <a:r>
              <a:rPr lang="da-DK" dirty="0"/>
              <a:t>TO Generelle regler for læsning</a:t>
            </a:r>
          </a:p>
        </p:txBody>
      </p:sp>
      <p:sp>
        <p:nvSpPr>
          <p:cNvPr id="3" name="Pladsholder til tekst 2"/>
          <p:cNvSpPr>
            <a:spLocks noGrp="1"/>
          </p:cNvSpPr>
          <p:nvPr>
            <p:ph type="body" sz="quarter" idx="11"/>
          </p:nvPr>
        </p:nvSpPr>
        <p:spPr>
          <a:xfrm>
            <a:off x="2317124" y="2796654"/>
            <a:ext cx="8715937" cy="2913987"/>
          </a:xfrm>
        </p:spPr>
        <p:txBody>
          <a:bodyPr/>
          <a:lstStyle/>
          <a:p>
            <a:pPr marL="0" indent="0">
              <a:buNone/>
            </a:pPr>
            <a:r>
              <a:rPr lang="da-DK" b="1" dirty="0">
                <a:solidFill>
                  <a:srgbClr val="384D62"/>
                </a:solidFill>
              </a:rPr>
              <a:t>1. Pegefinger-reglen:</a:t>
            </a:r>
          </a:p>
          <a:p>
            <a:pPr marL="0" indent="0">
              <a:buNone/>
            </a:pPr>
            <a:r>
              <a:rPr lang="da-DK" dirty="0"/>
              <a:t>I skal altid følge med i teksten med en pegefinger, så I kan se, </a:t>
            </a:r>
            <a:br>
              <a:rPr lang="da-DK" dirty="0"/>
            </a:br>
            <a:r>
              <a:rPr lang="da-DK" dirty="0"/>
              <a:t>hvor I er kommet til.</a:t>
            </a:r>
            <a:endParaRPr lang="da-DK" b="1" dirty="0">
              <a:solidFill>
                <a:srgbClr val="FF0000"/>
              </a:solidFill>
            </a:endParaRPr>
          </a:p>
          <a:p>
            <a:pPr marL="0" indent="0">
              <a:buNone/>
            </a:pPr>
            <a:endParaRPr lang="da-DK" b="1" dirty="0">
              <a:solidFill>
                <a:srgbClr val="FF0000"/>
              </a:solidFill>
            </a:endParaRPr>
          </a:p>
          <a:p>
            <a:pPr marL="0" indent="0">
              <a:buNone/>
            </a:pPr>
            <a:r>
              <a:rPr lang="da-DK" b="1" dirty="0">
                <a:solidFill>
                  <a:srgbClr val="384D62"/>
                </a:solidFill>
              </a:rPr>
              <a:t>2. Femsekunders-reglen:</a:t>
            </a:r>
          </a:p>
          <a:p>
            <a:pPr marL="0" indent="0">
              <a:buNone/>
            </a:pPr>
            <a:r>
              <a:rPr lang="da-DK" dirty="0"/>
              <a:t>Hvis et barn har svært ved at læse et ord, skal du give ham </a:t>
            </a:r>
            <a:br>
              <a:rPr lang="da-DK" dirty="0"/>
            </a:br>
            <a:r>
              <a:rPr lang="da-DK" dirty="0"/>
              <a:t>eller hende 5 sekunder til at prøve, før du hjælper.</a:t>
            </a:r>
          </a:p>
          <a:p>
            <a:pPr marL="0" indent="0">
              <a:buNone/>
            </a:pPr>
            <a:endParaRPr lang="da-DK" b="1" dirty="0">
              <a:solidFill>
                <a:srgbClr val="FF0000"/>
              </a:solidFill>
            </a:endParaRPr>
          </a:p>
        </p:txBody>
      </p:sp>
      <p:sp>
        <p:nvSpPr>
          <p:cNvPr id="4" name="Tekstfelt 3"/>
          <p:cNvSpPr txBox="1"/>
          <p:nvPr/>
        </p:nvSpPr>
        <p:spPr>
          <a:xfrm rot="20715608">
            <a:off x="333253" y="1058844"/>
            <a:ext cx="3967744" cy="584775"/>
          </a:xfrm>
          <a:prstGeom prst="rect">
            <a:avLst/>
          </a:prstGeom>
          <a:noFill/>
        </p:spPr>
        <p:txBody>
          <a:bodyPr wrap="square" rtlCol="0">
            <a:spAutoFit/>
          </a:bodyPr>
          <a:lstStyle/>
          <a:p>
            <a:pPr algn="ctr"/>
            <a:r>
              <a:rPr lang="da-DK" sz="3200" b="1" dirty="0">
                <a:solidFill>
                  <a:srgbClr val="82BD51"/>
                </a:solidFill>
                <a:latin typeface="Arial" panose="020B0604020202020204" pitchFamily="34" charset="0"/>
                <a:cs typeface="Arial" panose="020B0604020202020204" pitchFamily="34" charset="0"/>
              </a:rPr>
              <a:t>HUSK OGSÅ!</a:t>
            </a:r>
            <a:endParaRPr lang="da-DK" sz="3200" b="1" i="0" cap="all" dirty="0">
              <a:solidFill>
                <a:srgbClr val="82BD5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8859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FCE15-C819-4599-BCB9-1E3BAB529214}"/>
              </a:ext>
            </a:extLst>
          </p:cNvPr>
          <p:cNvSpPr>
            <a:spLocks noGrp="1"/>
          </p:cNvSpPr>
          <p:nvPr>
            <p:ph type="ctrTitle"/>
          </p:nvPr>
        </p:nvSpPr>
        <p:spPr>
          <a:xfrm>
            <a:off x="996417" y="482472"/>
            <a:ext cx="9459424" cy="964367"/>
          </a:xfrm>
        </p:spPr>
        <p:txBody>
          <a:bodyPr/>
          <a:lstStyle/>
          <a:p>
            <a:pPr algn="ctr"/>
            <a:r>
              <a:rPr lang="da-DK" dirty="0">
                <a:solidFill>
                  <a:srgbClr val="384D62"/>
                </a:solidFill>
              </a:rPr>
              <a:t>HVAD GØR MAN SÅ, HVIS Det STADIG ER SVÆRT, EFTER MAN HAR VENTET 5 sekunder?</a:t>
            </a:r>
          </a:p>
        </p:txBody>
      </p:sp>
      <p:sp>
        <p:nvSpPr>
          <p:cNvPr id="8" name="Tekstfelt 7"/>
          <p:cNvSpPr txBox="1"/>
          <p:nvPr/>
        </p:nvSpPr>
        <p:spPr>
          <a:xfrm>
            <a:off x="1829751" y="3406883"/>
            <a:ext cx="3475903" cy="1985159"/>
          </a:xfrm>
          <a:prstGeom prst="rect">
            <a:avLst/>
          </a:prstGeom>
          <a:solidFill>
            <a:srgbClr val="9CB2CA"/>
          </a:solidFill>
        </p:spPr>
        <p:txBody>
          <a:bodyPr wrap="square" rtlCol="0">
            <a:spAutoFit/>
          </a:bodyPr>
          <a:lstStyle/>
          <a:p>
            <a:pPr>
              <a:lnSpc>
                <a:spcPct val="150000"/>
              </a:lnSpc>
            </a:pPr>
            <a:r>
              <a:rPr lang="da-DK" sz="1600" b="1" dirty="0">
                <a:solidFill>
                  <a:schemeClr val="bg2"/>
                </a:solidFill>
                <a:latin typeface="Arial" panose="020B0604020202020204" pitchFamily="34" charset="0"/>
                <a:cs typeface="Arial" panose="020B0604020202020204" pitchFamily="34" charset="0"/>
              </a:rPr>
              <a:t>PEG OG GENTAG</a:t>
            </a:r>
          </a:p>
          <a:p>
            <a:pPr marL="342900" indent="-342900">
              <a:lnSpc>
                <a:spcPct val="150000"/>
              </a:lnSpc>
              <a:buFont typeface="+mj-lt"/>
              <a:buAutoNum type="arabicPeriod"/>
            </a:pPr>
            <a:r>
              <a:rPr lang="da-DK" sz="1600" dirty="0">
                <a:solidFill>
                  <a:schemeClr val="bg2"/>
                </a:solidFill>
                <a:latin typeface="Arial" panose="020B0604020202020204" pitchFamily="34" charset="0"/>
                <a:cs typeface="Arial" panose="020B0604020202020204" pitchFamily="34" charset="0"/>
              </a:rPr>
              <a:t>Peg på ordet</a:t>
            </a:r>
          </a:p>
          <a:p>
            <a:pPr marL="342900" indent="-342900">
              <a:lnSpc>
                <a:spcPct val="150000"/>
              </a:lnSpc>
              <a:buFont typeface="+mj-lt"/>
              <a:buAutoNum type="arabicPeriod"/>
            </a:pPr>
            <a:r>
              <a:rPr lang="da-DK" sz="1600" dirty="0">
                <a:solidFill>
                  <a:schemeClr val="bg2"/>
                </a:solidFill>
                <a:latin typeface="Arial" panose="020B0604020202020204" pitchFamily="34" charset="0"/>
                <a:cs typeface="Arial" panose="020B0604020202020204" pitchFamily="34" charset="0"/>
              </a:rPr>
              <a:t>Sig ordet højt</a:t>
            </a:r>
          </a:p>
          <a:p>
            <a:pPr marL="342900" indent="-342900">
              <a:lnSpc>
                <a:spcPct val="150000"/>
              </a:lnSpc>
              <a:buFont typeface="+mj-lt"/>
              <a:buAutoNum type="arabicPeriod"/>
            </a:pPr>
            <a:r>
              <a:rPr lang="da-DK" sz="1600" dirty="0">
                <a:solidFill>
                  <a:schemeClr val="bg2"/>
                </a:solidFill>
                <a:latin typeface="Arial" panose="020B0604020202020204" pitchFamily="34" charset="0"/>
                <a:cs typeface="Arial" panose="020B0604020202020204" pitchFamily="34" charset="0"/>
              </a:rPr>
              <a:t>Bed barnet gentage ordet</a:t>
            </a:r>
          </a:p>
          <a:p>
            <a:pPr marL="342900" indent="-342900">
              <a:lnSpc>
                <a:spcPct val="150000"/>
              </a:lnSpc>
              <a:buFont typeface="+mj-lt"/>
              <a:buAutoNum type="arabicPeriod"/>
            </a:pPr>
            <a:r>
              <a:rPr lang="da-DK" sz="1600" dirty="0">
                <a:solidFill>
                  <a:schemeClr val="bg2"/>
                </a:solidFill>
                <a:latin typeface="Arial" panose="020B0604020202020204" pitchFamily="34" charset="0"/>
                <a:cs typeface="Arial" panose="020B0604020202020204" pitchFamily="34" charset="0"/>
              </a:rPr>
              <a:t>Læs videre</a:t>
            </a:r>
          </a:p>
        </p:txBody>
      </p:sp>
      <p:sp>
        <p:nvSpPr>
          <p:cNvPr id="9" name="Tekstfelt 8"/>
          <p:cNvSpPr txBox="1"/>
          <p:nvPr/>
        </p:nvSpPr>
        <p:spPr>
          <a:xfrm>
            <a:off x="5932977" y="2136163"/>
            <a:ext cx="4321536" cy="3257174"/>
          </a:xfrm>
          <a:prstGeom prst="rect">
            <a:avLst/>
          </a:prstGeom>
          <a:solidFill>
            <a:srgbClr val="82BD51"/>
          </a:solidFill>
        </p:spPr>
        <p:txBody>
          <a:bodyPr wrap="square" rtlCol="0">
            <a:spAutoFit/>
          </a:bodyPr>
          <a:lstStyle/>
          <a:p>
            <a:pPr>
              <a:lnSpc>
                <a:spcPct val="114000"/>
              </a:lnSpc>
              <a:spcAft>
                <a:spcPts val="600"/>
              </a:spcAft>
            </a:pPr>
            <a:r>
              <a:rPr lang="da-DK" sz="1600" b="1" dirty="0">
                <a:solidFill>
                  <a:schemeClr val="bg2"/>
                </a:solidFill>
                <a:latin typeface="Arial" panose="020B0604020202020204" pitchFamily="34" charset="0"/>
                <a:cs typeface="Arial" panose="020B0604020202020204" pitchFamily="34" charset="0"/>
              </a:rPr>
              <a:t>”KIG IND I ORDET”</a:t>
            </a:r>
          </a:p>
          <a:p>
            <a:pPr marL="342900" indent="-342900">
              <a:lnSpc>
                <a:spcPct val="114000"/>
              </a:lnSpc>
              <a:buFont typeface="+mj-lt"/>
              <a:buAutoNum type="arabicPeriod"/>
            </a:pPr>
            <a:r>
              <a:rPr lang="da-DK" sz="1600" dirty="0">
                <a:solidFill>
                  <a:schemeClr val="bg2"/>
                </a:solidFill>
                <a:latin typeface="Arial" panose="020B0604020202020204" pitchFamily="34" charset="0"/>
                <a:cs typeface="Arial" panose="020B0604020202020204" pitchFamily="34" charset="0"/>
              </a:rPr>
              <a:t>Kig på de første bogstaver i ordet og sig bogstavernes lyde sammen med barnet. </a:t>
            </a:r>
            <a:br>
              <a:rPr lang="da-DK" sz="1600" dirty="0">
                <a:solidFill>
                  <a:schemeClr val="bg2"/>
                </a:solidFill>
                <a:latin typeface="Arial" panose="020B0604020202020204" pitchFamily="34" charset="0"/>
                <a:cs typeface="Arial" panose="020B0604020202020204" pitchFamily="34" charset="0"/>
              </a:rPr>
            </a:br>
            <a:r>
              <a:rPr lang="da-DK" sz="1600" dirty="0">
                <a:solidFill>
                  <a:schemeClr val="bg2"/>
                </a:solidFill>
                <a:latin typeface="Arial" panose="020B0604020202020204" pitchFamily="34" charset="0"/>
                <a:cs typeface="Arial" panose="020B0604020202020204" pitchFamily="34" charset="0"/>
              </a:rPr>
              <a:t>Fx ”ssss” eller ”øøø”. </a:t>
            </a:r>
          </a:p>
          <a:p>
            <a:pPr marL="342900" indent="-342900">
              <a:lnSpc>
                <a:spcPct val="114000"/>
              </a:lnSpc>
              <a:buFont typeface="+mj-lt"/>
              <a:buAutoNum type="arabicPeriod"/>
            </a:pPr>
            <a:r>
              <a:rPr lang="da-DK" sz="1600" dirty="0">
                <a:solidFill>
                  <a:schemeClr val="bg2"/>
                </a:solidFill>
                <a:latin typeface="Arial" panose="020B0604020202020204" pitchFamily="34" charset="0"/>
                <a:cs typeface="Arial" panose="020B0604020202020204" pitchFamily="34" charset="0"/>
              </a:rPr>
              <a:t>Hvis barnet stadig ikke kan læse ordet, </a:t>
            </a:r>
            <a:br>
              <a:rPr lang="da-DK" sz="1600" dirty="0">
                <a:solidFill>
                  <a:schemeClr val="bg2"/>
                </a:solidFill>
                <a:latin typeface="Arial" panose="020B0604020202020204" pitchFamily="34" charset="0"/>
                <a:cs typeface="Arial" panose="020B0604020202020204" pitchFamily="34" charset="0"/>
              </a:rPr>
            </a:br>
            <a:r>
              <a:rPr lang="da-DK" sz="1600" dirty="0">
                <a:solidFill>
                  <a:schemeClr val="bg2"/>
                </a:solidFill>
                <a:latin typeface="Arial" panose="020B0604020202020204" pitchFamily="34" charset="0"/>
                <a:cs typeface="Arial" panose="020B0604020202020204" pitchFamily="34" charset="0"/>
              </a:rPr>
              <a:t>kan du prøve at hjælpe med lydene på </a:t>
            </a:r>
            <a:br>
              <a:rPr lang="da-DK" sz="1600" dirty="0">
                <a:solidFill>
                  <a:schemeClr val="bg2"/>
                </a:solidFill>
                <a:latin typeface="Arial" panose="020B0604020202020204" pitchFamily="34" charset="0"/>
                <a:cs typeface="Arial" panose="020B0604020202020204" pitchFamily="34" charset="0"/>
              </a:rPr>
            </a:br>
            <a:r>
              <a:rPr lang="da-DK" sz="1600" dirty="0">
                <a:solidFill>
                  <a:schemeClr val="bg2"/>
                </a:solidFill>
                <a:latin typeface="Arial" panose="020B0604020202020204" pitchFamily="34" charset="0"/>
                <a:cs typeface="Arial" panose="020B0604020202020204" pitchFamily="34" charset="0"/>
              </a:rPr>
              <a:t>de næste bogstaver. </a:t>
            </a:r>
          </a:p>
          <a:p>
            <a:pPr>
              <a:lnSpc>
                <a:spcPct val="114000"/>
              </a:lnSpc>
            </a:pPr>
            <a:br>
              <a:rPr lang="da-DK" sz="1600" dirty="0">
                <a:solidFill>
                  <a:schemeClr val="bg2"/>
                </a:solidFill>
                <a:latin typeface="Arial" panose="020B0604020202020204" pitchFamily="34" charset="0"/>
                <a:cs typeface="Arial" panose="020B0604020202020204" pitchFamily="34" charset="0"/>
              </a:rPr>
            </a:br>
            <a:r>
              <a:rPr lang="da-DK" sz="1600" dirty="0">
                <a:solidFill>
                  <a:schemeClr val="bg2"/>
                </a:solidFill>
                <a:latin typeface="Arial" panose="020B0604020202020204" pitchFamily="34" charset="0"/>
                <a:cs typeface="Arial" panose="020B0604020202020204" pitchFamily="34" charset="0"/>
              </a:rPr>
              <a:t>Du kan gøre det endnu nemmere, hvis du </a:t>
            </a:r>
            <a:br>
              <a:rPr lang="da-DK" sz="1600" dirty="0">
                <a:solidFill>
                  <a:schemeClr val="bg2"/>
                </a:solidFill>
                <a:latin typeface="Arial" panose="020B0604020202020204" pitchFamily="34" charset="0"/>
                <a:cs typeface="Arial" panose="020B0604020202020204" pitchFamily="34" charset="0"/>
              </a:rPr>
            </a:br>
            <a:r>
              <a:rPr lang="da-DK" sz="1600" dirty="0">
                <a:solidFill>
                  <a:schemeClr val="bg2"/>
                </a:solidFill>
                <a:latin typeface="Arial" panose="020B0604020202020204" pitchFamily="34" charset="0"/>
                <a:cs typeface="Arial" panose="020B0604020202020204" pitchFamily="34" charset="0"/>
              </a:rPr>
              <a:t>deler ordet op i stavelser, og I tager en lille </a:t>
            </a:r>
            <a:br>
              <a:rPr lang="da-DK" sz="1600" dirty="0">
                <a:solidFill>
                  <a:schemeClr val="bg2"/>
                </a:solidFill>
                <a:latin typeface="Arial" panose="020B0604020202020204" pitchFamily="34" charset="0"/>
                <a:cs typeface="Arial" panose="020B0604020202020204" pitchFamily="34" charset="0"/>
              </a:rPr>
            </a:br>
            <a:r>
              <a:rPr lang="da-DK" sz="1600" dirty="0">
                <a:solidFill>
                  <a:schemeClr val="bg2"/>
                </a:solidFill>
                <a:latin typeface="Arial" panose="020B0604020202020204" pitchFamily="34" charset="0"/>
                <a:cs typeface="Arial" panose="020B0604020202020204" pitchFamily="34" charset="0"/>
              </a:rPr>
              <a:t>bid ad gangen, fx ”bly-ant” eller ”so-da-vand”.</a:t>
            </a:r>
          </a:p>
        </p:txBody>
      </p:sp>
      <p:pic>
        <p:nvPicPr>
          <p:cNvPr id="10" name="Billede 9"/>
          <p:cNvPicPr>
            <a:picLocks noChangeAspect="1"/>
          </p:cNvPicPr>
          <p:nvPr/>
        </p:nvPicPr>
        <p:blipFill rotWithShape="1">
          <a:blip r:embed="rId3"/>
          <a:srcRect l="20602" t="14218" r="21759" b="7265"/>
          <a:stretch/>
        </p:blipFill>
        <p:spPr>
          <a:xfrm rot="15434371">
            <a:off x="3636716" y="2835191"/>
            <a:ext cx="829429" cy="706181"/>
          </a:xfrm>
          <a:prstGeom prst="rect">
            <a:avLst/>
          </a:prstGeom>
        </p:spPr>
      </p:pic>
      <p:pic>
        <p:nvPicPr>
          <p:cNvPr id="11" name="Billede 10"/>
          <p:cNvPicPr>
            <a:picLocks noChangeAspect="1"/>
          </p:cNvPicPr>
          <p:nvPr/>
        </p:nvPicPr>
        <p:blipFill rotWithShape="1">
          <a:blip r:embed="rId4"/>
          <a:srcRect l="16308" t="15979" r="26587" b="12295"/>
          <a:stretch/>
        </p:blipFill>
        <p:spPr>
          <a:xfrm rot="288117">
            <a:off x="10029783" y="3698037"/>
            <a:ext cx="1099241" cy="862922"/>
          </a:xfrm>
          <a:prstGeom prst="rect">
            <a:avLst/>
          </a:prstGeom>
        </p:spPr>
      </p:pic>
      <p:sp>
        <p:nvSpPr>
          <p:cNvPr id="13" name="Tekstfelt 12"/>
          <p:cNvSpPr txBox="1"/>
          <p:nvPr/>
        </p:nvSpPr>
        <p:spPr>
          <a:xfrm>
            <a:off x="1125587" y="3299600"/>
            <a:ext cx="978195" cy="707886"/>
          </a:xfrm>
          <a:prstGeom prst="rect">
            <a:avLst/>
          </a:prstGeom>
          <a:noFill/>
        </p:spPr>
        <p:txBody>
          <a:bodyPr wrap="square" rtlCol="0">
            <a:spAutoFit/>
          </a:bodyPr>
          <a:lstStyle/>
          <a:p>
            <a:r>
              <a:rPr lang="da-DK" sz="4000" b="1" i="0" cap="all" dirty="0">
                <a:solidFill>
                  <a:srgbClr val="FC3943"/>
                </a:solidFill>
                <a:latin typeface="Arial"/>
                <a:cs typeface="Arial"/>
              </a:rPr>
              <a:t>1.</a:t>
            </a:r>
          </a:p>
        </p:txBody>
      </p:sp>
      <p:sp>
        <p:nvSpPr>
          <p:cNvPr id="14" name="Tekstfelt 13"/>
          <p:cNvSpPr txBox="1"/>
          <p:nvPr/>
        </p:nvSpPr>
        <p:spPr>
          <a:xfrm>
            <a:off x="5237032" y="1997934"/>
            <a:ext cx="978195" cy="707886"/>
          </a:xfrm>
          <a:prstGeom prst="rect">
            <a:avLst/>
          </a:prstGeom>
          <a:noFill/>
        </p:spPr>
        <p:txBody>
          <a:bodyPr wrap="square" rtlCol="0">
            <a:spAutoFit/>
          </a:bodyPr>
          <a:lstStyle/>
          <a:p>
            <a:r>
              <a:rPr lang="da-DK" sz="4000" b="1" cap="all" dirty="0">
                <a:solidFill>
                  <a:srgbClr val="FC3943"/>
                </a:solidFill>
                <a:latin typeface="Arial"/>
                <a:cs typeface="Arial"/>
              </a:rPr>
              <a:t>2</a:t>
            </a:r>
            <a:r>
              <a:rPr lang="da-DK" sz="4000" b="1" i="0" cap="all" dirty="0">
                <a:solidFill>
                  <a:srgbClr val="FC3943"/>
                </a:solidFill>
                <a:latin typeface="Arial"/>
                <a:cs typeface="Arial"/>
              </a:rPr>
              <a:t>.</a:t>
            </a:r>
          </a:p>
        </p:txBody>
      </p:sp>
    </p:spTree>
    <p:extLst>
      <p:ext uri="{BB962C8B-B14F-4D97-AF65-F5344CB8AC3E}">
        <p14:creationId xmlns:p14="http://schemas.microsoft.com/office/powerpoint/2010/main" val="4093317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05840" y="1286572"/>
            <a:ext cx="10175694" cy="4452501"/>
          </a:xfrm>
        </p:spPr>
        <p:txBody>
          <a:bodyPr/>
          <a:lstStyle/>
          <a:p>
            <a:r>
              <a:rPr lang="da-DK" sz="9600" dirty="0">
                <a:solidFill>
                  <a:schemeClr val="accent4"/>
                </a:solidFill>
              </a:rPr>
              <a:t>Al-</a:t>
            </a:r>
            <a:br>
              <a:rPr lang="da-DK" sz="9600" dirty="0">
                <a:solidFill>
                  <a:schemeClr val="accent4"/>
                </a:solidFill>
              </a:rPr>
            </a:br>
            <a:br>
              <a:rPr lang="da-DK" sz="9600" dirty="0">
                <a:solidFill>
                  <a:schemeClr val="accent4"/>
                </a:solidFill>
              </a:rPr>
            </a:br>
            <a:br>
              <a:rPr lang="da-DK" sz="9600" dirty="0">
                <a:solidFill>
                  <a:schemeClr val="accent4"/>
                </a:solidFill>
              </a:rPr>
            </a:br>
            <a:r>
              <a:rPr lang="da-DK" sz="9600" dirty="0">
                <a:solidFill>
                  <a:schemeClr val="accent4"/>
                </a:solidFill>
              </a:rPr>
              <a:t>fa-</a:t>
            </a:r>
            <a:br>
              <a:rPr lang="da-DK" sz="9600" dirty="0">
                <a:solidFill>
                  <a:schemeClr val="accent4"/>
                </a:solidFill>
              </a:rPr>
            </a:br>
            <a:br>
              <a:rPr lang="da-DK" sz="9600" dirty="0">
                <a:solidFill>
                  <a:schemeClr val="accent4"/>
                </a:solidFill>
              </a:rPr>
            </a:br>
            <a:br>
              <a:rPr lang="da-DK" sz="9600" dirty="0">
                <a:solidFill>
                  <a:schemeClr val="accent4"/>
                </a:solidFill>
              </a:rPr>
            </a:br>
            <a:r>
              <a:rPr lang="da-DK" sz="9600" dirty="0">
                <a:solidFill>
                  <a:schemeClr val="accent4"/>
                </a:solidFill>
              </a:rPr>
              <a:t>bet-</a:t>
            </a:r>
            <a:br>
              <a:rPr lang="da-DK" sz="9600" dirty="0">
                <a:solidFill>
                  <a:schemeClr val="accent4"/>
                </a:solidFill>
              </a:rPr>
            </a:br>
            <a:br>
              <a:rPr lang="da-DK" sz="9600" dirty="0">
                <a:solidFill>
                  <a:schemeClr val="accent4"/>
                </a:solidFill>
              </a:rPr>
            </a:br>
            <a:br>
              <a:rPr lang="da-DK" sz="9600" dirty="0">
                <a:solidFill>
                  <a:schemeClr val="accent4"/>
                </a:solidFill>
              </a:rPr>
            </a:br>
            <a:r>
              <a:rPr lang="da-DK" sz="9600" dirty="0">
                <a:solidFill>
                  <a:schemeClr val="accent4"/>
                </a:solidFill>
              </a:rPr>
              <a:t>et</a:t>
            </a:r>
            <a:endParaRPr lang="da-DK" sz="4800" dirty="0">
              <a:solidFill>
                <a:schemeClr val="accent4"/>
              </a:solidFill>
            </a:endParaRPr>
          </a:p>
        </p:txBody>
      </p:sp>
      <p:pic>
        <p:nvPicPr>
          <p:cNvPr id="3" name="Billede 2"/>
          <p:cNvPicPr>
            <a:picLocks noChangeAspect="1"/>
          </p:cNvPicPr>
          <p:nvPr/>
        </p:nvPicPr>
        <p:blipFill rotWithShape="1">
          <a:blip r:embed="rId3">
            <a:extLst>
              <a:ext uri="{28A0092B-C50C-407E-A947-70E740481C1C}">
                <a14:useLocalDpi xmlns:a14="http://schemas.microsoft.com/office/drawing/2010/main" val="0"/>
              </a:ext>
            </a:extLst>
          </a:blip>
          <a:srcRect t="5986" b="9387"/>
          <a:stretch/>
        </p:blipFill>
        <p:spPr>
          <a:xfrm>
            <a:off x="4655223" y="205273"/>
            <a:ext cx="5328532" cy="6412862"/>
          </a:xfrm>
          <a:prstGeom prst="rect">
            <a:avLst/>
          </a:prstGeom>
        </p:spPr>
      </p:pic>
    </p:spTree>
    <p:extLst>
      <p:ext uri="{BB962C8B-B14F-4D97-AF65-F5344CB8AC3E}">
        <p14:creationId xmlns:p14="http://schemas.microsoft.com/office/powerpoint/2010/main" val="1939344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6E2F92-C3EA-42D8-BBFD-557C13B5BC4D}"/>
              </a:ext>
            </a:extLst>
          </p:cNvPr>
          <p:cNvSpPr>
            <a:spLocks noGrp="1"/>
          </p:cNvSpPr>
          <p:nvPr>
            <p:ph type="ctrTitle"/>
          </p:nvPr>
        </p:nvSpPr>
        <p:spPr>
          <a:xfrm>
            <a:off x="1045778" y="1456660"/>
            <a:ext cx="10682846" cy="874961"/>
          </a:xfrm>
        </p:spPr>
        <p:txBody>
          <a:bodyPr/>
          <a:lstStyle/>
          <a:p>
            <a:r>
              <a:rPr lang="da-DK" sz="4400" dirty="0">
                <a:solidFill>
                  <a:srgbClr val="384D62"/>
                </a:solidFill>
              </a:rPr>
              <a:t>ROLLESPIL</a:t>
            </a:r>
            <a:endParaRPr lang="da-DK" sz="3600" dirty="0">
              <a:solidFill>
                <a:srgbClr val="384D62"/>
              </a:solidFill>
            </a:endParaRPr>
          </a:p>
        </p:txBody>
      </p:sp>
      <p:sp>
        <p:nvSpPr>
          <p:cNvPr id="3" name="Pladsholder til tekst 2">
            <a:extLst>
              <a:ext uri="{FF2B5EF4-FFF2-40B4-BE49-F238E27FC236}">
                <a16:creationId xmlns:a16="http://schemas.microsoft.com/office/drawing/2014/main" id="{844EF603-96F0-44B2-ABCB-6532208BD0A5}"/>
              </a:ext>
            </a:extLst>
          </p:cNvPr>
          <p:cNvSpPr>
            <a:spLocks noGrp="1"/>
          </p:cNvSpPr>
          <p:nvPr>
            <p:ph type="body" sz="quarter" idx="10"/>
          </p:nvPr>
        </p:nvSpPr>
        <p:spPr>
          <a:xfrm>
            <a:off x="870124" y="2331621"/>
            <a:ext cx="10858500" cy="4195399"/>
          </a:xfrm>
        </p:spPr>
        <p:txBody>
          <a:bodyPr/>
          <a:lstStyle/>
          <a:p>
            <a:pPr>
              <a:lnSpc>
                <a:spcPct val="150000"/>
              </a:lnSpc>
            </a:pPr>
            <a:r>
              <a:rPr lang="da-DK" sz="2000" dirty="0"/>
              <a:t>Sid sammen to og to.</a:t>
            </a:r>
          </a:p>
          <a:p>
            <a:pPr>
              <a:lnSpc>
                <a:spcPct val="150000"/>
              </a:lnSpc>
            </a:pPr>
            <a:r>
              <a:rPr lang="da-DK" sz="2000" dirty="0"/>
              <a:t>Vælg et par bøger.</a:t>
            </a:r>
          </a:p>
          <a:p>
            <a:pPr>
              <a:lnSpc>
                <a:spcPct val="150000"/>
              </a:lnSpc>
            </a:pPr>
            <a:r>
              <a:rPr lang="da-DK" sz="2000" dirty="0"/>
              <a:t>I skal prøve både </a:t>
            </a:r>
            <a:r>
              <a:rPr lang="da-DK" sz="2000" i="1" dirty="0"/>
              <a:t>”Lyt &amp; Læs”</a:t>
            </a:r>
            <a:r>
              <a:rPr lang="da-DK" sz="2000" dirty="0"/>
              <a:t>, </a:t>
            </a:r>
            <a:r>
              <a:rPr lang="da-DK" sz="2000" i="1" dirty="0"/>
              <a:t>”Tandemlæsning”</a:t>
            </a:r>
            <a:r>
              <a:rPr lang="da-DK" sz="2000" dirty="0"/>
              <a:t> og ”</a:t>
            </a:r>
            <a:r>
              <a:rPr lang="da-DK" sz="2000" i="1" dirty="0"/>
              <a:t>Punktum til punktum”.</a:t>
            </a:r>
            <a:endParaRPr lang="da-DK" sz="2000" dirty="0"/>
          </a:p>
          <a:p>
            <a:pPr>
              <a:lnSpc>
                <a:spcPct val="150000"/>
              </a:lnSpc>
            </a:pPr>
            <a:r>
              <a:rPr lang="da-DK" sz="2000" dirty="0"/>
              <a:t>I har 10 minutter til hver læsemetode, og I skiftes til at være stor og lille makkerlæser </a:t>
            </a:r>
            <a:br>
              <a:rPr lang="da-DK" sz="2000" dirty="0"/>
            </a:br>
            <a:r>
              <a:rPr lang="da-DK" sz="2000" dirty="0"/>
              <a:t>dvs. at I har 5 minutter i hver rolle.</a:t>
            </a:r>
          </a:p>
          <a:p>
            <a:pPr>
              <a:lnSpc>
                <a:spcPct val="150000"/>
              </a:lnSpc>
            </a:pPr>
            <a:r>
              <a:rPr lang="da-DK" sz="2000" dirty="0"/>
              <a:t>I skal også bruge </a:t>
            </a:r>
            <a:r>
              <a:rPr lang="da-DK" sz="2000" i="1" dirty="0"/>
              <a:t>”Når det bliver svært”, </a:t>
            </a:r>
            <a:r>
              <a:rPr lang="da-DK" sz="2000" dirty="0"/>
              <a:t>derfor skal I lave fejl, når I spiller lille makkerlæser.</a:t>
            </a:r>
          </a:p>
          <a:p>
            <a:pPr>
              <a:lnSpc>
                <a:spcPct val="150000"/>
              </a:lnSpc>
            </a:pPr>
            <a:r>
              <a:rPr lang="da-DK" sz="2000" dirty="0"/>
              <a:t>Huske også </a:t>
            </a:r>
            <a:r>
              <a:rPr lang="da-DK" sz="2000" i="1" dirty="0"/>
              <a:t>pegefinger-</a:t>
            </a:r>
            <a:r>
              <a:rPr lang="da-DK" sz="2000" dirty="0"/>
              <a:t> og </a:t>
            </a:r>
            <a:r>
              <a:rPr lang="da-DK" sz="2000" i="1" dirty="0"/>
              <a:t>femsekunders-reglen.</a:t>
            </a:r>
          </a:p>
        </p:txBody>
      </p:sp>
      <p:pic>
        <p:nvPicPr>
          <p:cNvPr id="5" name="Billede 4"/>
          <p:cNvPicPr>
            <a:picLocks noChangeAspect="1"/>
          </p:cNvPicPr>
          <p:nvPr/>
        </p:nvPicPr>
        <p:blipFill rotWithShape="1">
          <a:blip r:embed="rId3"/>
          <a:srcRect l="12952" t="24496" r="22513" b="11783"/>
          <a:stretch/>
        </p:blipFill>
        <p:spPr>
          <a:xfrm>
            <a:off x="5082196" y="639498"/>
            <a:ext cx="4066138" cy="2509284"/>
          </a:xfrm>
          <a:prstGeom prst="rect">
            <a:avLst/>
          </a:prstGeom>
        </p:spPr>
      </p:pic>
    </p:spTree>
    <p:extLst>
      <p:ext uri="{BB962C8B-B14F-4D97-AF65-F5344CB8AC3E}">
        <p14:creationId xmlns:p14="http://schemas.microsoft.com/office/powerpoint/2010/main" val="4069144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92A02CDC-760D-43B2-BD86-BF5843DC2E38}"/>
              </a:ext>
            </a:extLst>
          </p:cNvPr>
          <p:cNvSpPr txBox="1"/>
          <p:nvPr/>
        </p:nvSpPr>
        <p:spPr>
          <a:xfrm>
            <a:off x="2585944" y="412789"/>
            <a:ext cx="8668241" cy="5724644"/>
          </a:xfrm>
          <a:prstGeom prst="rect">
            <a:avLst/>
          </a:prstGeom>
          <a:noFill/>
        </p:spPr>
        <p:txBody>
          <a:bodyPr wrap="square" rtlCol="0">
            <a:spAutoFit/>
          </a:bodyPr>
          <a:lstStyle/>
          <a:p>
            <a:pPr>
              <a:spcAft>
                <a:spcPts val="1200"/>
              </a:spcAft>
            </a:pPr>
            <a:r>
              <a:rPr lang="da-DK" sz="2800" b="1" i="0" cap="all" dirty="0">
                <a:solidFill>
                  <a:srgbClr val="384D62"/>
                </a:solidFill>
                <a:latin typeface="Arial"/>
                <a:cs typeface="Arial"/>
              </a:rPr>
              <a:t>Kursets indhold // Hvad skal I lære i dag</a:t>
            </a:r>
            <a:br>
              <a:rPr lang="da-DK" sz="2800" b="1" i="0" cap="all" dirty="0">
                <a:solidFill>
                  <a:srgbClr val="384D62"/>
                </a:solidFill>
                <a:latin typeface="Arial"/>
                <a:cs typeface="Arial"/>
              </a:rPr>
            </a:br>
            <a:endParaRPr lang="da-DK" sz="2800" b="1" i="0" cap="all" dirty="0">
              <a:solidFill>
                <a:srgbClr val="384D62"/>
              </a:solidFill>
              <a:latin typeface="Arial"/>
              <a:cs typeface="Arial"/>
            </a:endParaRPr>
          </a:p>
          <a:p>
            <a:pPr marL="457200" indent="-457200">
              <a:buFont typeface="Arial" panose="020B0604020202020204" pitchFamily="34" charset="0"/>
              <a:buChar char="•"/>
            </a:pPr>
            <a:r>
              <a:rPr lang="da-DK" sz="2000" i="0" dirty="0">
                <a:solidFill>
                  <a:schemeClr val="bg2"/>
                </a:solidFill>
                <a:latin typeface="Arial"/>
                <a:cs typeface="Arial"/>
              </a:rPr>
              <a:t>Præsentationsrunde og energizer</a:t>
            </a:r>
          </a:p>
          <a:p>
            <a:pPr marL="457200" indent="-457200">
              <a:buFont typeface="Arial" panose="020B0604020202020204" pitchFamily="34" charset="0"/>
              <a:buChar char="•"/>
            </a:pPr>
            <a:r>
              <a:rPr lang="da-DK" sz="2000" dirty="0">
                <a:solidFill>
                  <a:schemeClr val="bg2"/>
                </a:solidFill>
                <a:latin typeface="Arial"/>
                <a:cs typeface="Arial"/>
              </a:rPr>
              <a:t>Lidt info om at være makkerlæser</a:t>
            </a:r>
          </a:p>
          <a:p>
            <a:pPr marL="457200" indent="-457200">
              <a:buFont typeface="Arial" panose="020B0604020202020204" pitchFamily="34" charset="0"/>
              <a:buChar char="•"/>
            </a:pPr>
            <a:r>
              <a:rPr lang="da-DK" sz="2000" dirty="0">
                <a:solidFill>
                  <a:schemeClr val="bg2"/>
                </a:solidFill>
                <a:latin typeface="Arial"/>
                <a:cs typeface="Arial"/>
              </a:rPr>
              <a:t>Redskaber til makkerlæsning - </a:t>
            </a:r>
            <a:r>
              <a:rPr lang="da-DK" sz="2000" i="1" dirty="0">
                <a:solidFill>
                  <a:schemeClr val="bg2"/>
                </a:solidFill>
                <a:latin typeface="Arial"/>
                <a:cs typeface="Arial"/>
              </a:rPr>
              <a:t>rollespil</a:t>
            </a:r>
          </a:p>
          <a:p>
            <a:pPr>
              <a:spcBef>
                <a:spcPts val="1800"/>
              </a:spcBef>
              <a:spcAft>
                <a:spcPts val="1800"/>
              </a:spcAft>
            </a:pPr>
            <a:r>
              <a:rPr lang="da-DK" sz="2000" b="1" dirty="0">
                <a:solidFill>
                  <a:srgbClr val="FC3943"/>
                </a:solidFill>
                <a:latin typeface="Arial"/>
                <a:cs typeface="Arial"/>
              </a:rPr>
              <a:t>PAUSE</a:t>
            </a:r>
          </a:p>
          <a:p>
            <a:pPr marL="457200" indent="-457200">
              <a:buFont typeface="Arial" panose="020B0604020202020204" pitchFamily="34" charset="0"/>
              <a:buChar char="•"/>
            </a:pPr>
            <a:r>
              <a:rPr lang="da-DK" sz="2000" dirty="0">
                <a:solidFill>
                  <a:schemeClr val="bg2"/>
                </a:solidFill>
                <a:latin typeface="Arial"/>
                <a:cs typeface="Arial"/>
              </a:rPr>
              <a:t>Hvordan lærer man at læse?</a:t>
            </a:r>
          </a:p>
          <a:p>
            <a:pPr marL="457200" indent="-457200">
              <a:buFont typeface="Arial" panose="020B0604020202020204" pitchFamily="34" charset="0"/>
              <a:buChar char="•"/>
            </a:pPr>
            <a:r>
              <a:rPr lang="da-DK" sz="2000" dirty="0">
                <a:solidFill>
                  <a:schemeClr val="bg2"/>
                </a:solidFill>
                <a:latin typeface="Arial"/>
                <a:cs typeface="Arial"/>
              </a:rPr>
              <a:t>Hvordan snakker man om det, man læser - </a:t>
            </a:r>
            <a:r>
              <a:rPr lang="da-DK" sz="2000" i="1" dirty="0">
                <a:solidFill>
                  <a:schemeClr val="bg2"/>
                </a:solidFill>
                <a:latin typeface="Arial"/>
                <a:cs typeface="Arial"/>
              </a:rPr>
              <a:t>rollespil</a:t>
            </a:r>
          </a:p>
          <a:p>
            <a:pPr marL="457200" indent="-457200">
              <a:buFont typeface="Arial" panose="020B0604020202020204" pitchFamily="34" charset="0"/>
              <a:buChar char="•"/>
            </a:pPr>
            <a:r>
              <a:rPr lang="da-DK" sz="2000" dirty="0">
                <a:solidFill>
                  <a:schemeClr val="bg2"/>
                </a:solidFill>
                <a:latin typeface="Arial"/>
                <a:cs typeface="Arial"/>
              </a:rPr>
              <a:t>Logbogen - </a:t>
            </a:r>
            <a:r>
              <a:rPr lang="da-DK" sz="2000" i="1" dirty="0">
                <a:solidFill>
                  <a:schemeClr val="bg2"/>
                </a:solidFill>
                <a:latin typeface="Arial"/>
                <a:cs typeface="Arial"/>
              </a:rPr>
              <a:t>rollespil</a:t>
            </a:r>
          </a:p>
          <a:p>
            <a:pPr>
              <a:spcBef>
                <a:spcPts val="1800"/>
              </a:spcBef>
              <a:spcAft>
                <a:spcPts val="1800"/>
              </a:spcAft>
            </a:pPr>
            <a:r>
              <a:rPr lang="da-DK" sz="2000" b="1" dirty="0">
                <a:solidFill>
                  <a:srgbClr val="FC3943"/>
                </a:solidFill>
                <a:latin typeface="Arial"/>
                <a:cs typeface="Arial"/>
              </a:rPr>
              <a:t>PAUSE</a:t>
            </a:r>
          </a:p>
          <a:p>
            <a:pPr marL="457200" indent="-457200">
              <a:buFont typeface="Arial" panose="020B0604020202020204" pitchFamily="34" charset="0"/>
              <a:buChar char="•"/>
            </a:pPr>
            <a:r>
              <a:rPr lang="da-DK" sz="2000" dirty="0">
                <a:solidFill>
                  <a:schemeClr val="bg2"/>
                </a:solidFill>
                <a:latin typeface="Arial"/>
                <a:cs typeface="Arial"/>
              </a:rPr>
              <a:t>Et godt og trygt læsemiljø</a:t>
            </a:r>
          </a:p>
          <a:p>
            <a:pPr marL="457200" indent="-457200">
              <a:buFont typeface="Arial" panose="020B0604020202020204" pitchFamily="34" charset="0"/>
              <a:buChar char="•"/>
            </a:pPr>
            <a:r>
              <a:rPr lang="da-DK" sz="2000" dirty="0">
                <a:solidFill>
                  <a:schemeClr val="bg2"/>
                </a:solidFill>
                <a:latin typeface="Arial"/>
                <a:cs typeface="Arial"/>
              </a:rPr>
              <a:t>Hvordan ”</a:t>
            </a:r>
            <a:r>
              <a:rPr lang="da-DK" sz="2000" dirty="0" err="1">
                <a:solidFill>
                  <a:schemeClr val="bg2"/>
                </a:solidFill>
                <a:latin typeface="Arial"/>
                <a:cs typeface="Arial"/>
              </a:rPr>
              <a:t>checker</a:t>
            </a:r>
            <a:r>
              <a:rPr lang="da-DK" sz="2000" dirty="0">
                <a:solidFill>
                  <a:schemeClr val="bg2"/>
                </a:solidFill>
                <a:latin typeface="Arial"/>
                <a:cs typeface="Arial"/>
              </a:rPr>
              <a:t> vi ind- og ud”? - </a:t>
            </a:r>
            <a:r>
              <a:rPr lang="da-DK" sz="2000" i="1" dirty="0">
                <a:solidFill>
                  <a:schemeClr val="bg2"/>
                </a:solidFill>
                <a:latin typeface="Arial"/>
                <a:cs typeface="Arial"/>
              </a:rPr>
              <a:t>rollespil</a:t>
            </a:r>
          </a:p>
          <a:p>
            <a:pPr marL="457200" indent="-457200">
              <a:buFont typeface="Arial" panose="020B0604020202020204" pitchFamily="34" charset="0"/>
              <a:buChar char="•"/>
            </a:pPr>
            <a:r>
              <a:rPr lang="da-DK" sz="2000" dirty="0">
                <a:solidFill>
                  <a:schemeClr val="bg2"/>
                </a:solidFill>
                <a:latin typeface="Arial"/>
                <a:cs typeface="Arial"/>
              </a:rPr>
              <a:t>Det første makkerlæsningsmøde</a:t>
            </a:r>
          </a:p>
          <a:p>
            <a:pPr marL="457200" indent="-457200">
              <a:buFont typeface="Arial" panose="020B0604020202020204" pitchFamily="34" charset="0"/>
              <a:buChar char="•"/>
            </a:pPr>
            <a:r>
              <a:rPr lang="da-DK" sz="2000" dirty="0">
                <a:solidFill>
                  <a:schemeClr val="bg2"/>
                </a:solidFill>
                <a:latin typeface="Arial"/>
                <a:cs typeface="Arial"/>
              </a:rPr>
              <a:t>Tak for i dag og god læselyst!</a:t>
            </a:r>
            <a:endParaRPr lang="da-DK" sz="1600" cap="all" dirty="0">
              <a:solidFill>
                <a:schemeClr val="bg2"/>
              </a:solidFill>
              <a:latin typeface="Arial"/>
              <a:cs typeface="Arial"/>
            </a:endParaRPr>
          </a:p>
        </p:txBody>
      </p:sp>
    </p:spTree>
    <p:extLst>
      <p:ext uri="{BB962C8B-B14F-4D97-AF65-F5344CB8AC3E}">
        <p14:creationId xmlns:p14="http://schemas.microsoft.com/office/powerpoint/2010/main" val="3557627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700159" y="1436403"/>
            <a:ext cx="9964275" cy="501099"/>
          </a:xfrm>
        </p:spPr>
        <p:txBody>
          <a:bodyPr/>
          <a:lstStyle/>
          <a:p>
            <a:r>
              <a:rPr lang="da-DK" dirty="0">
                <a:solidFill>
                  <a:srgbClr val="82BD51"/>
                </a:solidFill>
              </a:rPr>
              <a:t> Øvelse i lyt og læs</a:t>
            </a:r>
            <a:endParaRPr lang="da-DK" b="0" dirty="0"/>
          </a:p>
        </p:txBody>
      </p:sp>
      <p:pic>
        <p:nvPicPr>
          <p:cNvPr id="5" name="Billede 4"/>
          <p:cNvPicPr>
            <a:picLocks noChangeAspect="1"/>
          </p:cNvPicPr>
          <p:nvPr/>
        </p:nvPicPr>
        <p:blipFill>
          <a:blip r:embed="rId3"/>
          <a:stretch>
            <a:fillRect/>
          </a:stretch>
        </p:blipFill>
        <p:spPr>
          <a:xfrm rot="21037844">
            <a:off x="1451283" y="1123113"/>
            <a:ext cx="1164855" cy="1127678"/>
          </a:xfrm>
          <a:prstGeom prst="rect">
            <a:avLst/>
          </a:prstGeom>
        </p:spPr>
      </p:pic>
      <p:sp>
        <p:nvSpPr>
          <p:cNvPr id="6" name="Pladsholder til tekst 2"/>
          <p:cNvSpPr>
            <a:spLocks noGrp="1"/>
          </p:cNvSpPr>
          <p:nvPr>
            <p:ph type="body" sz="quarter" idx="11"/>
          </p:nvPr>
        </p:nvSpPr>
        <p:spPr>
          <a:xfrm>
            <a:off x="723372" y="2497192"/>
            <a:ext cx="8748602" cy="4100193"/>
          </a:xfrm>
        </p:spPr>
        <p:txBody>
          <a:bodyPr/>
          <a:lstStyle/>
          <a:p>
            <a:pPr>
              <a:lnSpc>
                <a:spcPct val="150000"/>
              </a:lnSpc>
              <a:spcAft>
                <a:spcPts val="1200"/>
              </a:spcAft>
            </a:pPr>
            <a:r>
              <a:rPr lang="da-DK" sz="2400" dirty="0"/>
              <a:t>I har hver 5 minutter som stor makkerlæser </a:t>
            </a:r>
            <a:br>
              <a:rPr lang="da-DK" sz="2400" dirty="0"/>
            </a:br>
            <a:r>
              <a:rPr lang="da-DK" sz="2400" dirty="0"/>
              <a:t>og 5 minutter som lille makkerlæser</a:t>
            </a:r>
          </a:p>
          <a:p>
            <a:pPr>
              <a:lnSpc>
                <a:spcPct val="150000"/>
              </a:lnSpc>
              <a:spcAft>
                <a:spcPts val="1200"/>
              </a:spcAft>
            </a:pPr>
            <a:r>
              <a:rPr lang="da-DK" sz="2400" dirty="0"/>
              <a:t>Følg guiden til ”</a:t>
            </a:r>
            <a:r>
              <a:rPr lang="da-DK" sz="2400" i="1" dirty="0"/>
              <a:t>Lyt og Læs”</a:t>
            </a:r>
          </a:p>
          <a:p>
            <a:pPr>
              <a:lnSpc>
                <a:spcPct val="150000"/>
              </a:lnSpc>
              <a:spcAft>
                <a:spcPts val="1200"/>
              </a:spcAft>
            </a:pPr>
            <a:r>
              <a:rPr lang="da-DK" sz="2400" dirty="0"/>
              <a:t>Husk at lave et par fejl, når I spiller lille makkerlæser, </a:t>
            </a:r>
            <a:br>
              <a:rPr lang="da-DK" sz="2400" dirty="0"/>
            </a:br>
            <a:r>
              <a:rPr lang="da-DK" sz="2400" dirty="0"/>
              <a:t>så I også kan bruge </a:t>
            </a:r>
            <a:r>
              <a:rPr lang="da-DK" sz="2400" i="1" dirty="0"/>
              <a:t>”Når det bliver svært”</a:t>
            </a:r>
          </a:p>
          <a:p>
            <a:endParaRPr lang="da-DK" sz="2400" dirty="0"/>
          </a:p>
        </p:txBody>
      </p:sp>
      <p:pic>
        <p:nvPicPr>
          <p:cNvPr id="8" name="Billede 7"/>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8301017" flipH="1">
            <a:off x="5479454" y="3368833"/>
            <a:ext cx="2137638" cy="1392913"/>
          </a:xfrm>
          <a:prstGeom prst="rect">
            <a:avLst/>
          </a:prstGeom>
        </p:spPr>
      </p:pic>
      <p:pic>
        <p:nvPicPr>
          <p:cNvPr id="4" name="Billed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02109">
            <a:off x="7716470" y="410709"/>
            <a:ext cx="2838317" cy="40138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22580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239266" y="1523130"/>
            <a:ext cx="7306253" cy="501099"/>
          </a:xfrm>
        </p:spPr>
        <p:txBody>
          <a:bodyPr/>
          <a:lstStyle/>
          <a:p>
            <a:r>
              <a:rPr lang="da-DK" dirty="0">
                <a:solidFill>
                  <a:srgbClr val="FC3943"/>
                </a:solidFill>
              </a:rPr>
              <a:t>Øvelse i</a:t>
            </a:r>
            <a:r>
              <a:rPr lang="da-DK" dirty="0"/>
              <a:t> </a:t>
            </a:r>
            <a:r>
              <a:rPr lang="da-DK" dirty="0">
                <a:solidFill>
                  <a:srgbClr val="FC3943"/>
                </a:solidFill>
              </a:rPr>
              <a:t>tandemlæsning</a:t>
            </a:r>
            <a:endParaRPr lang="da-DK" b="0" dirty="0"/>
          </a:p>
        </p:txBody>
      </p:sp>
      <p:sp>
        <p:nvSpPr>
          <p:cNvPr id="3" name="Pladsholder til tekst 2"/>
          <p:cNvSpPr>
            <a:spLocks noGrp="1"/>
          </p:cNvSpPr>
          <p:nvPr>
            <p:ph type="body" sz="quarter" idx="11"/>
          </p:nvPr>
        </p:nvSpPr>
        <p:spPr>
          <a:xfrm>
            <a:off x="979714" y="2379906"/>
            <a:ext cx="8565805" cy="4624391"/>
          </a:xfrm>
        </p:spPr>
        <p:txBody>
          <a:bodyPr/>
          <a:lstStyle/>
          <a:p>
            <a:pPr>
              <a:lnSpc>
                <a:spcPct val="150000"/>
              </a:lnSpc>
              <a:spcAft>
                <a:spcPts val="1200"/>
              </a:spcAft>
            </a:pPr>
            <a:r>
              <a:rPr lang="da-DK" sz="2400" dirty="0"/>
              <a:t>I har hver 5 minutter som stor makkerlæser </a:t>
            </a:r>
            <a:br>
              <a:rPr lang="da-DK" sz="2400" dirty="0"/>
            </a:br>
            <a:r>
              <a:rPr lang="da-DK" sz="2400" dirty="0"/>
              <a:t>og 5 minutter som lille makkerlæser</a:t>
            </a:r>
          </a:p>
          <a:p>
            <a:pPr>
              <a:lnSpc>
                <a:spcPct val="150000"/>
              </a:lnSpc>
              <a:spcAft>
                <a:spcPts val="1200"/>
              </a:spcAft>
            </a:pPr>
            <a:r>
              <a:rPr lang="da-DK" sz="2400" dirty="0"/>
              <a:t>Følg guiden til ”</a:t>
            </a:r>
            <a:r>
              <a:rPr lang="da-DK" sz="2400" i="1" dirty="0"/>
              <a:t>Tandemlæsning”</a:t>
            </a:r>
          </a:p>
          <a:p>
            <a:pPr>
              <a:lnSpc>
                <a:spcPct val="150000"/>
              </a:lnSpc>
              <a:spcAft>
                <a:spcPts val="1200"/>
              </a:spcAft>
            </a:pPr>
            <a:r>
              <a:rPr lang="da-DK" sz="2400" dirty="0"/>
              <a:t>Husk at lave et par fejl, når I spiller lille makkerlæser, </a:t>
            </a:r>
            <a:br>
              <a:rPr lang="da-DK" sz="2400" dirty="0"/>
            </a:br>
            <a:r>
              <a:rPr lang="da-DK" sz="2400" dirty="0"/>
              <a:t>så I også kan bruge </a:t>
            </a:r>
            <a:r>
              <a:rPr lang="da-DK" sz="2400" i="1" dirty="0"/>
              <a:t>”Når det bliver svært”</a:t>
            </a:r>
          </a:p>
          <a:p>
            <a:pPr marL="0" indent="0">
              <a:lnSpc>
                <a:spcPct val="200000"/>
              </a:lnSpc>
              <a:buNone/>
            </a:pPr>
            <a:endParaRPr lang="da-DK" sz="2400" dirty="0"/>
          </a:p>
        </p:txBody>
      </p:sp>
      <p:pic>
        <p:nvPicPr>
          <p:cNvPr id="7" name="Billede 6"/>
          <p:cNvPicPr>
            <a:picLocks noChangeAspect="1"/>
          </p:cNvPicPr>
          <p:nvPr/>
        </p:nvPicPr>
        <p:blipFill>
          <a:blip r:embed="rId3"/>
          <a:stretch>
            <a:fillRect/>
          </a:stretch>
        </p:blipFill>
        <p:spPr>
          <a:xfrm rot="21241198">
            <a:off x="1157957" y="1229420"/>
            <a:ext cx="1124405" cy="1088520"/>
          </a:xfrm>
          <a:prstGeom prst="rect">
            <a:avLst/>
          </a:prstGeom>
        </p:spPr>
      </p:pic>
      <p:pic>
        <p:nvPicPr>
          <p:cNvPr id="8" name="Billede 7"/>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1967466" flipH="1" flipV="1">
            <a:off x="6210638" y="3176296"/>
            <a:ext cx="1883848" cy="1227539"/>
          </a:xfrm>
          <a:prstGeom prst="rect">
            <a:avLst/>
          </a:prstGeom>
        </p:spPr>
      </p:pic>
      <p:pic>
        <p:nvPicPr>
          <p:cNvPr id="4" name="Billed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99242">
            <a:off x="8411983" y="604749"/>
            <a:ext cx="2806897" cy="39604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98123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ECDDA4-AD9A-45B7-A9BE-C4006BD5F8F6}"/>
              </a:ext>
            </a:extLst>
          </p:cNvPr>
          <p:cNvSpPr>
            <a:spLocks noGrp="1"/>
          </p:cNvSpPr>
          <p:nvPr>
            <p:ph type="ctrTitle"/>
          </p:nvPr>
        </p:nvSpPr>
        <p:spPr>
          <a:xfrm>
            <a:off x="1992585" y="1157953"/>
            <a:ext cx="9448030" cy="501099"/>
          </a:xfrm>
        </p:spPr>
        <p:txBody>
          <a:bodyPr/>
          <a:lstStyle/>
          <a:p>
            <a:r>
              <a:rPr lang="da-DK" dirty="0">
                <a:solidFill>
                  <a:srgbClr val="FCBF28"/>
                </a:solidFill>
              </a:rPr>
              <a:t>Øvelse i punktum til punktum</a:t>
            </a:r>
          </a:p>
        </p:txBody>
      </p:sp>
      <p:sp>
        <p:nvSpPr>
          <p:cNvPr id="3" name="Pladsholder til tekst 2">
            <a:extLst>
              <a:ext uri="{FF2B5EF4-FFF2-40B4-BE49-F238E27FC236}">
                <a16:creationId xmlns:a16="http://schemas.microsoft.com/office/drawing/2014/main" id="{4F4561F1-FC25-40D0-99FB-178DC302F566}"/>
              </a:ext>
            </a:extLst>
          </p:cNvPr>
          <p:cNvSpPr>
            <a:spLocks noGrp="1"/>
          </p:cNvSpPr>
          <p:nvPr>
            <p:ph type="body" sz="quarter" idx="10"/>
          </p:nvPr>
        </p:nvSpPr>
        <p:spPr>
          <a:xfrm>
            <a:off x="424544" y="2149475"/>
            <a:ext cx="7739742" cy="3659188"/>
          </a:xfrm>
        </p:spPr>
        <p:txBody>
          <a:bodyPr/>
          <a:lstStyle/>
          <a:p>
            <a:pPr>
              <a:lnSpc>
                <a:spcPct val="150000"/>
              </a:lnSpc>
              <a:spcAft>
                <a:spcPts val="1200"/>
              </a:spcAft>
            </a:pPr>
            <a:r>
              <a:rPr lang="da-DK" sz="2400" dirty="0"/>
              <a:t>I har hver 5 minutter som stor makkerlæser </a:t>
            </a:r>
            <a:br>
              <a:rPr lang="da-DK" sz="2400" dirty="0"/>
            </a:br>
            <a:r>
              <a:rPr lang="da-DK" sz="2400" dirty="0"/>
              <a:t>og 5 minutter som lille makkerlæser</a:t>
            </a:r>
          </a:p>
          <a:p>
            <a:pPr>
              <a:lnSpc>
                <a:spcPct val="150000"/>
              </a:lnSpc>
              <a:spcAft>
                <a:spcPts val="1200"/>
              </a:spcAft>
            </a:pPr>
            <a:r>
              <a:rPr lang="da-DK" sz="2400" dirty="0"/>
              <a:t>Følg guiden til </a:t>
            </a:r>
            <a:r>
              <a:rPr lang="da-DK" sz="2400" i="1" dirty="0"/>
              <a:t>”Punktum til punktum”</a:t>
            </a:r>
          </a:p>
          <a:p>
            <a:pPr>
              <a:lnSpc>
                <a:spcPct val="150000"/>
              </a:lnSpc>
              <a:spcAft>
                <a:spcPts val="1200"/>
              </a:spcAft>
            </a:pPr>
            <a:r>
              <a:rPr lang="da-DK" sz="2400" dirty="0"/>
              <a:t>Husk at lave et par fejl, når I spiller lille makkerlæser, så I også kan bruge </a:t>
            </a:r>
            <a:r>
              <a:rPr lang="da-DK" sz="2400" i="1" dirty="0"/>
              <a:t>”Når det bliver svært”</a:t>
            </a:r>
          </a:p>
          <a:p>
            <a:endParaRPr lang="da-DK" sz="2400" dirty="0"/>
          </a:p>
        </p:txBody>
      </p:sp>
      <p:pic>
        <p:nvPicPr>
          <p:cNvPr id="5" name="Billede 4">
            <a:extLst>
              <a:ext uri="{FF2B5EF4-FFF2-40B4-BE49-F238E27FC236}">
                <a16:creationId xmlns:a16="http://schemas.microsoft.com/office/drawing/2014/main" id="{D4406863-D939-4BAD-B2B9-3B98E8EA05B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2291803" flipH="1" flipV="1">
            <a:off x="6517020" y="3046882"/>
            <a:ext cx="1629724" cy="1061949"/>
          </a:xfrm>
          <a:prstGeom prst="rect">
            <a:avLst/>
          </a:prstGeom>
        </p:spPr>
      </p:pic>
      <p:pic>
        <p:nvPicPr>
          <p:cNvPr id="6" name="Billede 5">
            <a:extLst>
              <a:ext uri="{FF2B5EF4-FFF2-40B4-BE49-F238E27FC236}">
                <a16:creationId xmlns:a16="http://schemas.microsoft.com/office/drawing/2014/main" id="{701921F5-92CF-4274-BB17-73FF35E316D3}"/>
              </a:ext>
            </a:extLst>
          </p:cNvPr>
          <p:cNvPicPr>
            <a:picLocks noChangeAspect="1"/>
          </p:cNvPicPr>
          <p:nvPr/>
        </p:nvPicPr>
        <p:blipFill>
          <a:blip r:embed="rId5"/>
          <a:stretch>
            <a:fillRect/>
          </a:stretch>
        </p:blipFill>
        <p:spPr>
          <a:xfrm rot="21037844">
            <a:off x="743707" y="795232"/>
            <a:ext cx="1164855" cy="1127678"/>
          </a:xfrm>
          <a:prstGeom prst="rect">
            <a:avLst/>
          </a:prstGeom>
        </p:spPr>
      </p:pic>
      <p:pic>
        <p:nvPicPr>
          <p:cNvPr id="7" name="Billed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6910">
            <a:off x="8361484" y="1767839"/>
            <a:ext cx="3079131" cy="43578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9215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CB2CA"/>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0" y="0"/>
            <a:ext cx="12192000" cy="6858000"/>
          </a:xfrm>
        </p:spPr>
        <p:txBody>
          <a:bodyPr/>
          <a:lstStyle/>
          <a:p>
            <a:pPr algn="ctr"/>
            <a:r>
              <a:rPr lang="da-DK" sz="9600" dirty="0">
                <a:solidFill>
                  <a:schemeClr val="bg1"/>
                </a:solidFill>
              </a:rPr>
              <a:t>PAUSE</a:t>
            </a:r>
          </a:p>
        </p:txBody>
      </p:sp>
      <p:sp>
        <p:nvSpPr>
          <p:cNvPr id="4" name="Tekstfelt 3"/>
          <p:cNvSpPr txBox="1"/>
          <p:nvPr/>
        </p:nvSpPr>
        <p:spPr>
          <a:xfrm>
            <a:off x="4359349" y="967563"/>
            <a:ext cx="5528930" cy="1456660"/>
          </a:xfrm>
          <a:prstGeom prst="rect">
            <a:avLst/>
          </a:prstGeom>
          <a:solidFill>
            <a:srgbClr val="9CB2CA"/>
          </a:solidFill>
        </p:spPr>
        <p:txBody>
          <a:bodyPr wrap="square" rtlCol="0">
            <a:spAutoFit/>
          </a:bodyPr>
          <a:lstStyle/>
          <a:p>
            <a:endParaRPr lang="da-DK" sz="2800" b="1" i="0" cap="all" dirty="0">
              <a:solidFill>
                <a:schemeClr val="bg2"/>
              </a:solidFill>
              <a:latin typeface="Arial"/>
              <a:cs typeface="Arial"/>
            </a:endParaRPr>
          </a:p>
        </p:txBody>
      </p:sp>
      <p:pic>
        <p:nvPicPr>
          <p:cNvPr id="8" name="Bille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2047" y="5016688"/>
            <a:ext cx="1411407" cy="1411407"/>
          </a:xfrm>
          <a:prstGeom prst="rect">
            <a:avLst/>
          </a:prstGeom>
        </p:spPr>
      </p:pic>
    </p:spTree>
    <p:extLst>
      <p:ext uri="{BB962C8B-B14F-4D97-AF65-F5344CB8AC3E}">
        <p14:creationId xmlns:p14="http://schemas.microsoft.com/office/powerpoint/2010/main" val="587307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37" y="330926"/>
            <a:ext cx="9251125" cy="6287243"/>
          </a:xfrm>
          <a:prstGeom prst="rect">
            <a:avLst/>
          </a:prstGeom>
        </p:spPr>
      </p:pic>
      <p:sp>
        <p:nvSpPr>
          <p:cNvPr id="2" name="Titel 1"/>
          <p:cNvSpPr>
            <a:spLocks noGrp="1"/>
          </p:cNvSpPr>
          <p:nvPr>
            <p:ph type="ctrTitle"/>
          </p:nvPr>
        </p:nvSpPr>
        <p:spPr>
          <a:xfrm>
            <a:off x="6068304" y="692908"/>
            <a:ext cx="5311677" cy="1446550"/>
          </a:xfrm>
        </p:spPr>
        <p:txBody>
          <a:bodyPr/>
          <a:lstStyle/>
          <a:p>
            <a:pPr algn="ctr">
              <a:lnSpc>
                <a:spcPct val="100000"/>
              </a:lnSpc>
            </a:pPr>
            <a:r>
              <a:rPr lang="da-DK" sz="4400" dirty="0">
                <a:solidFill>
                  <a:srgbClr val="384D62"/>
                </a:solidFill>
              </a:rPr>
              <a:t>Hvordan lærer man at læse?</a:t>
            </a:r>
          </a:p>
        </p:txBody>
      </p:sp>
    </p:spTree>
    <p:extLst>
      <p:ext uri="{BB962C8B-B14F-4D97-AF65-F5344CB8AC3E}">
        <p14:creationId xmlns:p14="http://schemas.microsoft.com/office/powerpoint/2010/main" val="591657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4690" y="268553"/>
            <a:ext cx="3182322" cy="2542699"/>
          </a:xfrm>
          <a:prstGeom prst="rect">
            <a:avLst/>
          </a:prstGeom>
        </p:spPr>
      </p:pic>
      <p:sp>
        <p:nvSpPr>
          <p:cNvPr id="2" name="Titel 1"/>
          <p:cNvSpPr>
            <a:spLocks noGrp="1"/>
          </p:cNvSpPr>
          <p:nvPr>
            <p:ph type="ctrTitle"/>
          </p:nvPr>
        </p:nvSpPr>
        <p:spPr>
          <a:xfrm>
            <a:off x="1268946" y="978314"/>
            <a:ext cx="10682351" cy="925382"/>
          </a:xfrm>
        </p:spPr>
        <p:txBody>
          <a:bodyPr/>
          <a:lstStyle/>
          <a:p>
            <a:r>
              <a:rPr lang="da-DK" sz="3200" dirty="0">
                <a:solidFill>
                  <a:srgbClr val="384D62"/>
                </a:solidFill>
              </a:rPr>
              <a:t>Snak om det I læser</a:t>
            </a:r>
            <a:br>
              <a:rPr lang="da-DK" sz="3200" dirty="0">
                <a:solidFill>
                  <a:srgbClr val="384D62"/>
                </a:solidFill>
              </a:rPr>
            </a:br>
            <a:r>
              <a:rPr lang="da-DK" sz="2400" b="0" dirty="0">
                <a:solidFill>
                  <a:srgbClr val="384D62"/>
                </a:solidFill>
              </a:rPr>
              <a:t>- før, under og efter</a:t>
            </a:r>
            <a:endParaRPr lang="da-DK" sz="3200" b="0" dirty="0">
              <a:solidFill>
                <a:srgbClr val="384D62"/>
              </a:solidFill>
            </a:endParaRPr>
          </a:p>
        </p:txBody>
      </p:sp>
      <p:sp>
        <p:nvSpPr>
          <p:cNvPr id="3" name="Pladsholder til tekst 2"/>
          <p:cNvSpPr>
            <a:spLocks noGrp="1"/>
          </p:cNvSpPr>
          <p:nvPr>
            <p:ph type="body" sz="quarter" idx="10"/>
          </p:nvPr>
        </p:nvSpPr>
        <p:spPr>
          <a:xfrm>
            <a:off x="1268946" y="2239776"/>
            <a:ext cx="9354728" cy="3659188"/>
          </a:xfrm>
        </p:spPr>
        <p:txBody>
          <a:bodyPr/>
          <a:lstStyle/>
          <a:p>
            <a:pPr marL="0" indent="0">
              <a:buNone/>
            </a:pPr>
            <a:r>
              <a:rPr lang="da-DK" sz="2200" b="1" dirty="0">
                <a:solidFill>
                  <a:srgbClr val="92D050"/>
                </a:solidFill>
              </a:rPr>
              <a:t>FØR LÆSNINGEN:</a:t>
            </a:r>
            <a:r>
              <a:rPr lang="da-DK" sz="2200" b="1" dirty="0">
                <a:solidFill>
                  <a:srgbClr val="FF0000"/>
                </a:solidFill>
              </a:rPr>
              <a:t> </a:t>
            </a:r>
            <a:r>
              <a:rPr lang="da-DK" sz="2200" dirty="0"/>
              <a:t>Snak om hvad bogen hedder </a:t>
            </a:r>
            <a:br>
              <a:rPr lang="da-DK" sz="2200" dirty="0"/>
            </a:br>
            <a:r>
              <a:rPr lang="da-DK" sz="2200" dirty="0"/>
              <a:t>og billedet på forsiden: ”Hvad mon bogen handler om?”</a:t>
            </a:r>
          </a:p>
          <a:p>
            <a:pPr marL="0" indent="0">
              <a:buNone/>
            </a:pPr>
            <a:endParaRPr lang="da-DK" sz="2200" dirty="0"/>
          </a:p>
          <a:p>
            <a:pPr marL="0" indent="0">
              <a:buNone/>
            </a:pPr>
            <a:r>
              <a:rPr lang="da-DK" sz="2200" b="1" dirty="0">
                <a:solidFill>
                  <a:srgbClr val="92D050"/>
                </a:solidFill>
              </a:rPr>
              <a:t>UNDER LÆSNINGEN: </a:t>
            </a:r>
            <a:r>
              <a:rPr lang="da-DK" sz="2200" dirty="0"/>
              <a:t>Snak om det der står på siderne: Hvad sker der? </a:t>
            </a:r>
            <a:br>
              <a:rPr lang="da-DK" sz="2200" dirty="0"/>
            </a:br>
            <a:r>
              <a:rPr lang="da-DK" sz="2200" dirty="0"/>
              <a:t>Hvorfor gør personerne, som de gør? Hvad tænker I, om det der sker?</a:t>
            </a:r>
          </a:p>
          <a:p>
            <a:pPr marL="0" indent="0">
              <a:buNone/>
            </a:pPr>
            <a:endParaRPr lang="da-DK" sz="2200" dirty="0"/>
          </a:p>
          <a:p>
            <a:pPr marL="0" indent="0">
              <a:buNone/>
            </a:pPr>
            <a:r>
              <a:rPr lang="da-DK" sz="2200" b="1" dirty="0">
                <a:solidFill>
                  <a:srgbClr val="92D050"/>
                </a:solidFill>
              </a:rPr>
              <a:t>EFTER LÆSNINGEN: </a:t>
            </a:r>
            <a:r>
              <a:rPr lang="da-DK" sz="2200" dirty="0"/>
              <a:t>Var det en god historie? Har barnet selv prøvet noget, der minder om det, der sker i bogen? Var der noget der var sjovt, uhyggeligt, uretfærdigt osv.?</a:t>
            </a:r>
          </a:p>
        </p:txBody>
      </p:sp>
    </p:spTree>
    <p:extLst>
      <p:ext uri="{BB962C8B-B14F-4D97-AF65-F5344CB8AC3E}">
        <p14:creationId xmlns:p14="http://schemas.microsoft.com/office/powerpoint/2010/main" val="3151205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072E54-0FD5-4129-8C25-A7D9B93C7D5C}"/>
              </a:ext>
            </a:extLst>
          </p:cNvPr>
          <p:cNvSpPr>
            <a:spLocks noGrp="1"/>
          </p:cNvSpPr>
          <p:nvPr>
            <p:ph type="ctrTitle"/>
          </p:nvPr>
        </p:nvSpPr>
        <p:spPr>
          <a:xfrm>
            <a:off x="758263" y="142499"/>
            <a:ext cx="10682351" cy="501099"/>
          </a:xfrm>
        </p:spPr>
        <p:txBody>
          <a:bodyPr/>
          <a:lstStyle/>
          <a:p>
            <a:pPr algn="ctr"/>
            <a:r>
              <a:rPr lang="da-DK" dirty="0"/>
              <a:t>Fællesøvelse: </a:t>
            </a:r>
            <a:r>
              <a:rPr lang="da-DK" dirty="0">
                <a:solidFill>
                  <a:srgbClr val="384D62"/>
                </a:solidFill>
              </a:rPr>
              <a:t>HVAD kan MAN snakke om?</a:t>
            </a:r>
          </a:p>
        </p:txBody>
      </p:sp>
      <p:pic>
        <p:nvPicPr>
          <p:cNvPr id="5" name="Billede 4"/>
          <p:cNvPicPr/>
          <p:nvPr/>
        </p:nvPicPr>
        <p:blipFill>
          <a:blip r:embed="rId3"/>
          <a:stretch>
            <a:fillRect/>
          </a:stretch>
        </p:blipFill>
        <p:spPr>
          <a:xfrm>
            <a:off x="2030111" y="817296"/>
            <a:ext cx="4091065" cy="5601712"/>
          </a:xfrm>
          <a:prstGeom prst="rect">
            <a:avLst/>
          </a:prstGeom>
        </p:spPr>
      </p:pic>
      <p:pic>
        <p:nvPicPr>
          <p:cNvPr id="6" name="Billede 5"/>
          <p:cNvPicPr/>
          <p:nvPr/>
        </p:nvPicPr>
        <p:blipFill rotWithShape="1">
          <a:blip r:embed="rId4"/>
          <a:srcRect t="715" b="1"/>
          <a:stretch/>
        </p:blipFill>
        <p:spPr>
          <a:xfrm>
            <a:off x="6121176" y="801111"/>
            <a:ext cx="4042421" cy="5613729"/>
          </a:xfrm>
          <a:prstGeom prst="rect">
            <a:avLst/>
          </a:prstGeom>
        </p:spPr>
      </p:pic>
      <p:pic>
        <p:nvPicPr>
          <p:cNvPr id="9" name="Billede 8"/>
          <p:cNvPicPr>
            <a:picLocks noChangeAspect="1"/>
          </p:cNvPicPr>
          <p:nvPr/>
        </p:nvPicPr>
        <p:blipFill rotWithShape="1">
          <a:blip r:embed="rId5"/>
          <a:srcRect l="15904" t="20295" r="33284" b="7729"/>
          <a:stretch/>
        </p:blipFill>
        <p:spPr>
          <a:xfrm rot="394168" flipH="1">
            <a:off x="8592155" y="3195740"/>
            <a:ext cx="2238802" cy="1790231"/>
          </a:xfrm>
          <a:prstGeom prst="rect">
            <a:avLst/>
          </a:prstGeom>
        </p:spPr>
      </p:pic>
      <p:pic>
        <p:nvPicPr>
          <p:cNvPr id="10" name="Billede 9"/>
          <p:cNvPicPr>
            <a:picLocks noChangeAspect="1"/>
          </p:cNvPicPr>
          <p:nvPr/>
        </p:nvPicPr>
        <p:blipFill rotWithShape="1">
          <a:blip r:embed="rId5"/>
          <a:srcRect l="15904" t="20295" r="33284" b="7729"/>
          <a:stretch/>
        </p:blipFill>
        <p:spPr>
          <a:xfrm rot="185730" flipH="1">
            <a:off x="7494654" y="1132680"/>
            <a:ext cx="2167758" cy="1601012"/>
          </a:xfrm>
          <a:prstGeom prst="rect">
            <a:avLst/>
          </a:prstGeom>
        </p:spPr>
      </p:pic>
      <p:grpSp>
        <p:nvGrpSpPr>
          <p:cNvPr id="3" name="Gruppe 2"/>
          <p:cNvGrpSpPr/>
          <p:nvPr/>
        </p:nvGrpSpPr>
        <p:grpSpPr>
          <a:xfrm>
            <a:off x="1022250" y="4305904"/>
            <a:ext cx="2015722" cy="1784601"/>
            <a:chOff x="730731" y="1580582"/>
            <a:chExt cx="2015722" cy="1784601"/>
          </a:xfrm>
        </p:grpSpPr>
        <p:pic>
          <p:nvPicPr>
            <p:cNvPr id="8" name="Billede 7"/>
            <p:cNvPicPr>
              <a:picLocks noChangeAspect="1"/>
            </p:cNvPicPr>
            <p:nvPr/>
          </p:nvPicPr>
          <p:blipFill rotWithShape="1">
            <a:blip r:embed="rId5"/>
            <a:srcRect l="15904" t="20295" r="33284" b="7729"/>
            <a:stretch/>
          </p:blipFill>
          <p:spPr>
            <a:xfrm rot="20827875">
              <a:off x="730731" y="1580582"/>
              <a:ext cx="2015722" cy="1784601"/>
            </a:xfrm>
            <a:prstGeom prst="rect">
              <a:avLst/>
            </a:prstGeom>
          </p:spPr>
        </p:pic>
        <p:sp>
          <p:nvSpPr>
            <p:cNvPr id="11" name="Tekstfelt 10"/>
            <p:cNvSpPr txBox="1"/>
            <p:nvPr/>
          </p:nvSpPr>
          <p:spPr>
            <a:xfrm>
              <a:off x="758263" y="2052391"/>
              <a:ext cx="1960661" cy="523220"/>
            </a:xfrm>
            <a:prstGeom prst="rect">
              <a:avLst/>
            </a:prstGeom>
            <a:noFill/>
          </p:spPr>
          <p:txBody>
            <a:bodyPr wrap="square" rtlCol="0">
              <a:spAutoFit/>
            </a:bodyPr>
            <a:lstStyle/>
            <a:p>
              <a:pPr algn="ctr"/>
              <a:r>
                <a:rPr lang="da-DK" sz="1400" b="1" i="0" cap="all" dirty="0">
                  <a:solidFill>
                    <a:schemeClr val="bg2"/>
                  </a:solidFill>
                  <a:latin typeface="Arial"/>
                  <a:cs typeface="Arial"/>
                </a:rPr>
                <a:t>Hvad tror du, </a:t>
              </a:r>
              <a:br>
                <a:rPr lang="da-DK" sz="1400" b="1" i="0" cap="all" dirty="0">
                  <a:solidFill>
                    <a:schemeClr val="bg2"/>
                  </a:solidFill>
                  <a:latin typeface="Arial"/>
                  <a:cs typeface="Arial"/>
                </a:rPr>
              </a:br>
              <a:r>
                <a:rPr lang="da-DK" sz="1400" b="1" i="0" cap="all" dirty="0">
                  <a:solidFill>
                    <a:schemeClr val="bg2"/>
                  </a:solidFill>
                  <a:latin typeface="Arial"/>
                  <a:cs typeface="Arial"/>
                </a:rPr>
                <a:t>de skal på øen?</a:t>
              </a:r>
            </a:p>
          </p:txBody>
        </p:sp>
      </p:grpSp>
      <p:sp>
        <p:nvSpPr>
          <p:cNvPr id="12" name="Tekstfelt 11"/>
          <p:cNvSpPr txBox="1"/>
          <p:nvPr/>
        </p:nvSpPr>
        <p:spPr>
          <a:xfrm>
            <a:off x="7573152" y="1594118"/>
            <a:ext cx="1904633" cy="738664"/>
          </a:xfrm>
          <a:prstGeom prst="rect">
            <a:avLst/>
          </a:prstGeom>
          <a:noFill/>
        </p:spPr>
        <p:txBody>
          <a:bodyPr wrap="square" rtlCol="0">
            <a:spAutoFit/>
          </a:bodyPr>
          <a:lstStyle/>
          <a:p>
            <a:pPr algn="ctr"/>
            <a:r>
              <a:rPr lang="da-DK" sz="1400" b="1" i="0" cap="all" dirty="0">
                <a:solidFill>
                  <a:schemeClr val="bg2"/>
                </a:solidFill>
                <a:latin typeface="Arial"/>
                <a:cs typeface="Arial"/>
              </a:rPr>
              <a:t>Har du prøvet at været på </a:t>
            </a:r>
            <a:br>
              <a:rPr lang="da-DK" sz="1400" b="1" i="0" cap="all" dirty="0">
                <a:solidFill>
                  <a:schemeClr val="bg2"/>
                </a:solidFill>
                <a:latin typeface="Arial"/>
                <a:cs typeface="Arial"/>
              </a:rPr>
            </a:br>
            <a:r>
              <a:rPr lang="da-DK" sz="1400" b="1" i="0" cap="all" dirty="0">
                <a:solidFill>
                  <a:schemeClr val="bg2"/>
                </a:solidFill>
                <a:latin typeface="Arial"/>
                <a:cs typeface="Arial"/>
              </a:rPr>
              <a:t>en ø?</a:t>
            </a:r>
          </a:p>
        </p:txBody>
      </p:sp>
      <p:sp>
        <p:nvSpPr>
          <p:cNvPr id="13" name="Tekstfelt 12"/>
          <p:cNvSpPr txBox="1"/>
          <p:nvPr/>
        </p:nvSpPr>
        <p:spPr>
          <a:xfrm>
            <a:off x="8731226" y="3567240"/>
            <a:ext cx="1960661" cy="738664"/>
          </a:xfrm>
          <a:prstGeom prst="rect">
            <a:avLst/>
          </a:prstGeom>
          <a:noFill/>
        </p:spPr>
        <p:txBody>
          <a:bodyPr wrap="square" rtlCol="0">
            <a:spAutoFit/>
          </a:bodyPr>
          <a:lstStyle/>
          <a:p>
            <a:pPr algn="ctr"/>
            <a:r>
              <a:rPr lang="da-DK" sz="1400" b="1" i="0" cap="all" dirty="0">
                <a:solidFill>
                  <a:schemeClr val="bg2"/>
                </a:solidFill>
                <a:latin typeface="Arial"/>
                <a:cs typeface="Arial"/>
              </a:rPr>
              <a:t>Hvordan tror </a:t>
            </a:r>
            <a:br>
              <a:rPr lang="da-DK" sz="1400" b="1" i="0" cap="all" dirty="0">
                <a:solidFill>
                  <a:schemeClr val="bg2"/>
                </a:solidFill>
                <a:latin typeface="Arial"/>
                <a:cs typeface="Arial"/>
              </a:rPr>
            </a:br>
            <a:r>
              <a:rPr lang="da-DK" sz="1400" b="1" i="0" cap="all" dirty="0">
                <a:solidFill>
                  <a:schemeClr val="bg2"/>
                </a:solidFill>
                <a:latin typeface="Arial"/>
                <a:cs typeface="Arial"/>
              </a:rPr>
              <a:t>du de kommer over på øen?</a:t>
            </a:r>
          </a:p>
        </p:txBody>
      </p:sp>
      <p:grpSp>
        <p:nvGrpSpPr>
          <p:cNvPr id="14" name="Gruppe 13"/>
          <p:cNvGrpSpPr/>
          <p:nvPr/>
        </p:nvGrpSpPr>
        <p:grpSpPr>
          <a:xfrm>
            <a:off x="698280" y="1288948"/>
            <a:ext cx="2015722" cy="1784601"/>
            <a:chOff x="730731" y="1580582"/>
            <a:chExt cx="2015722" cy="1784601"/>
          </a:xfrm>
        </p:grpSpPr>
        <p:pic>
          <p:nvPicPr>
            <p:cNvPr id="15" name="Billede 14"/>
            <p:cNvPicPr>
              <a:picLocks noChangeAspect="1"/>
            </p:cNvPicPr>
            <p:nvPr/>
          </p:nvPicPr>
          <p:blipFill rotWithShape="1">
            <a:blip r:embed="rId5"/>
            <a:srcRect l="15904" t="20295" r="33284" b="7729"/>
            <a:stretch/>
          </p:blipFill>
          <p:spPr>
            <a:xfrm rot="20827875">
              <a:off x="730731" y="1580582"/>
              <a:ext cx="2015722" cy="1784601"/>
            </a:xfrm>
            <a:prstGeom prst="rect">
              <a:avLst/>
            </a:prstGeom>
          </p:spPr>
        </p:pic>
        <p:sp>
          <p:nvSpPr>
            <p:cNvPr id="16" name="Tekstfelt 15"/>
            <p:cNvSpPr txBox="1"/>
            <p:nvPr/>
          </p:nvSpPr>
          <p:spPr>
            <a:xfrm>
              <a:off x="758263" y="2052391"/>
              <a:ext cx="1960661" cy="523220"/>
            </a:xfrm>
            <a:prstGeom prst="rect">
              <a:avLst/>
            </a:prstGeom>
            <a:noFill/>
          </p:spPr>
          <p:txBody>
            <a:bodyPr wrap="square" rtlCol="0">
              <a:spAutoFit/>
            </a:bodyPr>
            <a:lstStyle/>
            <a:p>
              <a:pPr algn="ctr"/>
              <a:r>
                <a:rPr lang="da-DK" sz="1400" b="1" i="0" cap="all" dirty="0">
                  <a:solidFill>
                    <a:schemeClr val="bg2"/>
                  </a:solidFill>
                  <a:latin typeface="Arial"/>
                  <a:cs typeface="Arial"/>
                </a:rPr>
                <a:t>Ved du hvad </a:t>
              </a:r>
              <a:br>
                <a:rPr lang="da-DK" sz="1400" b="1" i="0" cap="all" dirty="0">
                  <a:solidFill>
                    <a:schemeClr val="bg2"/>
                  </a:solidFill>
                  <a:latin typeface="Arial"/>
                  <a:cs typeface="Arial"/>
                </a:rPr>
              </a:br>
              <a:r>
                <a:rPr lang="da-DK" sz="1400" b="1" i="0" cap="all" dirty="0">
                  <a:solidFill>
                    <a:schemeClr val="bg2"/>
                  </a:solidFill>
                  <a:latin typeface="Arial"/>
                  <a:cs typeface="Arial"/>
                </a:rPr>
                <a:t>en ø er?</a:t>
              </a:r>
            </a:p>
          </p:txBody>
        </p:sp>
      </p:grpSp>
      <p:sp>
        <p:nvSpPr>
          <p:cNvPr id="4" name="Rektangel 3"/>
          <p:cNvSpPr/>
          <p:nvPr/>
        </p:nvSpPr>
        <p:spPr>
          <a:xfrm>
            <a:off x="6959467" y="6451342"/>
            <a:ext cx="3238131" cy="307777"/>
          </a:xfrm>
          <a:prstGeom prst="rect">
            <a:avLst/>
          </a:prstGeom>
        </p:spPr>
        <p:txBody>
          <a:bodyPr wrap="none">
            <a:spAutoFit/>
          </a:bodyPr>
          <a:lstStyle/>
          <a:p>
            <a:r>
              <a:rPr lang="da-DK" sz="1400" dirty="0">
                <a:solidFill>
                  <a:schemeClr val="bg2"/>
                </a:solidFill>
                <a:latin typeface="Arial" panose="020B0604020202020204" pitchFamily="34" charset="0"/>
                <a:cs typeface="Arial" panose="020B0604020202020204" pitchFamily="34" charset="0"/>
              </a:rPr>
              <a:t>Fra ”Ib og Bo i en å” af Kirsten Ahlburg</a:t>
            </a:r>
          </a:p>
        </p:txBody>
      </p:sp>
    </p:spTree>
    <p:extLst>
      <p:ext uri="{BB962C8B-B14F-4D97-AF65-F5344CB8AC3E}">
        <p14:creationId xmlns:p14="http://schemas.microsoft.com/office/powerpoint/2010/main" val="125666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p:cNvSpPr>
            <a:spLocks noGrp="1"/>
          </p:cNvSpPr>
          <p:nvPr>
            <p:ph type="body" sz="quarter" idx="10"/>
          </p:nvPr>
        </p:nvSpPr>
        <p:spPr>
          <a:xfrm>
            <a:off x="2121945" y="1730542"/>
            <a:ext cx="10682322" cy="4032520"/>
          </a:xfrm>
        </p:spPr>
        <p:txBody>
          <a:bodyPr/>
          <a:lstStyle/>
          <a:p>
            <a:pPr>
              <a:lnSpc>
                <a:spcPct val="150000"/>
              </a:lnSpc>
            </a:pPr>
            <a:r>
              <a:rPr lang="da-DK" sz="2000" dirty="0">
                <a:latin typeface="Arial" panose="020B0604020202020204" pitchFamily="34" charset="0"/>
                <a:cs typeface="Arial" panose="020B0604020202020204" pitchFamily="34" charset="0"/>
              </a:rPr>
              <a:t>Sid sammen to og to</a:t>
            </a:r>
          </a:p>
          <a:p>
            <a:pPr>
              <a:lnSpc>
                <a:spcPct val="150000"/>
              </a:lnSpc>
            </a:pPr>
            <a:r>
              <a:rPr lang="da-DK" sz="2000" dirty="0">
                <a:latin typeface="Arial" panose="020B0604020202020204" pitchFamily="34" charset="0"/>
                <a:cs typeface="Arial" panose="020B0604020202020204" pitchFamily="34" charset="0"/>
              </a:rPr>
              <a:t>Vælg en bog</a:t>
            </a:r>
          </a:p>
          <a:p>
            <a:pPr>
              <a:lnSpc>
                <a:spcPct val="150000"/>
              </a:lnSpc>
            </a:pPr>
            <a:r>
              <a:rPr lang="da-DK" sz="2000" dirty="0">
                <a:latin typeface="Arial" panose="020B0604020202020204" pitchFamily="34" charset="0"/>
                <a:cs typeface="Arial" panose="020B0604020202020204" pitchFamily="34" charset="0"/>
              </a:rPr>
              <a:t>I skiftes til at være stor og lille læsemakker</a:t>
            </a:r>
          </a:p>
          <a:p>
            <a:pPr>
              <a:lnSpc>
                <a:spcPct val="150000"/>
              </a:lnSpc>
            </a:pPr>
            <a:r>
              <a:rPr lang="da-DK" sz="2000" dirty="0">
                <a:latin typeface="Arial" panose="020B0604020202020204" pitchFamily="34" charset="0"/>
                <a:cs typeface="Arial" panose="020B0604020202020204" pitchFamily="34" charset="0"/>
              </a:rPr>
              <a:t>I har 7 minutter hver</a:t>
            </a:r>
          </a:p>
          <a:p>
            <a:pPr>
              <a:lnSpc>
                <a:spcPct val="150000"/>
              </a:lnSpc>
            </a:pPr>
            <a:r>
              <a:rPr lang="da-DK" sz="2000" u="sng" dirty="0">
                <a:latin typeface="Arial" panose="020B0604020202020204" pitchFamily="34" charset="0"/>
                <a:cs typeface="Arial" panose="020B0604020202020204" pitchFamily="34" charset="0"/>
              </a:rPr>
              <a:t>I skal finde på noget at spørge om til hver side!</a:t>
            </a:r>
          </a:p>
          <a:p>
            <a:pPr marL="0" indent="0">
              <a:lnSpc>
                <a:spcPct val="150000"/>
              </a:lnSpc>
              <a:buNone/>
            </a:pPr>
            <a:endParaRPr lang="da-DK" sz="2000" dirty="0">
              <a:latin typeface="Arial" panose="020B0604020202020204" pitchFamily="34" charset="0"/>
              <a:cs typeface="Arial" panose="020B0604020202020204" pitchFamily="34" charset="0"/>
            </a:endParaRPr>
          </a:p>
          <a:p>
            <a:pPr marL="0" indent="0">
              <a:lnSpc>
                <a:spcPct val="150000"/>
              </a:lnSpc>
              <a:buNone/>
            </a:pPr>
            <a:endParaRPr lang="da-DK" sz="2000" dirty="0">
              <a:latin typeface="Arial" panose="020B0604020202020204" pitchFamily="34" charset="0"/>
              <a:cs typeface="Arial" panose="020B0604020202020204" pitchFamily="34" charset="0"/>
            </a:endParaRPr>
          </a:p>
          <a:p>
            <a:pPr marL="0" indent="0">
              <a:lnSpc>
                <a:spcPct val="150000"/>
              </a:lnSpc>
              <a:buNone/>
            </a:pPr>
            <a:r>
              <a:rPr lang="da-DK" sz="1600" dirty="0">
                <a:latin typeface="Arial" panose="020B0604020202020204" pitchFamily="34" charset="0"/>
                <a:cs typeface="Arial" panose="020B0604020202020204" pitchFamily="34" charset="0"/>
              </a:rPr>
              <a:t>		</a:t>
            </a:r>
            <a:r>
              <a:rPr lang="da-DK" sz="1600" b="1" dirty="0">
                <a:solidFill>
                  <a:srgbClr val="82BD51"/>
                </a:solidFill>
                <a:latin typeface="Arial" panose="020B0604020202020204" pitchFamily="34" charset="0"/>
                <a:cs typeface="Arial" panose="020B0604020202020204" pitchFamily="34" charset="0"/>
              </a:rPr>
              <a:t>Inspiration til spørgsmål</a:t>
            </a:r>
          </a:p>
        </p:txBody>
      </p:sp>
      <p:pic>
        <p:nvPicPr>
          <p:cNvPr id="7" name="Billed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67509">
            <a:off x="4714169" y="4605324"/>
            <a:ext cx="1056936" cy="688713"/>
          </a:xfrm>
          <a:prstGeom prst="rect">
            <a:avLst/>
          </a:prstGeom>
        </p:spPr>
      </p:pic>
      <p:sp>
        <p:nvSpPr>
          <p:cNvPr id="2" name="Titel 1"/>
          <p:cNvSpPr>
            <a:spLocks noGrp="1"/>
          </p:cNvSpPr>
          <p:nvPr>
            <p:ph type="ctrTitle"/>
          </p:nvPr>
        </p:nvSpPr>
        <p:spPr>
          <a:xfrm>
            <a:off x="1993216" y="793424"/>
            <a:ext cx="9713203" cy="528350"/>
          </a:xfrm>
        </p:spPr>
        <p:txBody>
          <a:bodyPr/>
          <a:lstStyle/>
          <a:p>
            <a:r>
              <a:rPr lang="da-DK" sz="3200" dirty="0">
                <a:solidFill>
                  <a:srgbClr val="384D62"/>
                </a:solidFill>
              </a:rPr>
              <a:t>Øvelse i at snakke om det i læser</a:t>
            </a:r>
            <a:endParaRPr lang="da-DK" sz="3200" b="0" dirty="0">
              <a:solidFill>
                <a:srgbClr val="384D62"/>
              </a:solidFill>
            </a:endParaRPr>
          </a:p>
        </p:txBody>
      </p:sp>
      <p:pic>
        <p:nvPicPr>
          <p:cNvPr id="5" name="Billede 4"/>
          <p:cNvPicPr>
            <a:picLocks noChangeAspect="1"/>
          </p:cNvPicPr>
          <p:nvPr/>
        </p:nvPicPr>
        <p:blipFill>
          <a:blip r:embed="rId5"/>
          <a:stretch>
            <a:fillRect/>
          </a:stretch>
        </p:blipFill>
        <p:spPr>
          <a:xfrm rot="20831978">
            <a:off x="881083" y="390252"/>
            <a:ext cx="1133397" cy="1097225"/>
          </a:xfrm>
          <a:prstGeom prst="rect">
            <a:avLst/>
          </a:prstGeom>
        </p:spPr>
      </p:pic>
      <p:sp>
        <p:nvSpPr>
          <p:cNvPr id="6" name="Pladsholder til indhold 2"/>
          <p:cNvSpPr txBox="1">
            <a:spLocks/>
          </p:cNvSpPr>
          <p:nvPr/>
        </p:nvSpPr>
        <p:spPr>
          <a:xfrm>
            <a:off x="6096000" y="4533137"/>
            <a:ext cx="5524715" cy="1563019"/>
          </a:xfrm>
          <a:prstGeom prst="rect">
            <a:avLst/>
          </a:prstGeom>
          <a:solidFill>
            <a:srgbClr val="9CB2CA"/>
          </a:solidFill>
          <a:effectLst>
            <a:outerShdw blurRad="50800" dist="38100" dir="2700000" algn="tl" rotWithShape="0">
              <a:prstClr val="black">
                <a:alpha val="40000"/>
              </a:prstClr>
            </a:outerShdw>
          </a:effectLst>
        </p:spPr>
        <p:txBody>
          <a:bodyPr anchor="ctr">
            <a:no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200"/>
              </a:spcAft>
              <a:buFont typeface="Arial" charset="0"/>
              <a:buNone/>
            </a:pPr>
            <a:r>
              <a:rPr lang="da-DK" sz="1200" b="1" dirty="0">
                <a:solidFill>
                  <a:schemeClr val="bg2"/>
                </a:solidFill>
                <a:latin typeface="Arial" panose="020B0604020202020204" pitchFamily="34" charset="0"/>
                <a:cs typeface="Arial" panose="020B0604020202020204" pitchFamily="34" charset="0"/>
              </a:rPr>
              <a:t>FØR: </a:t>
            </a:r>
            <a:r>
              <a:rPr lang="da-DK" sz="1200" dirty="0">
                <a:solidFill>
                  <a:schemeClr val="bg2"/>
                </a:solidFill>
                <a:latin typeface="Arial" panose="020B0604020202020204" pitchFamily="34" charset="0"/>
                <a:cs typeface="Arial" panose="020B0604020202020204" pitchFamily="34" charset="0"/>
              </a:rPr>
              <a:t>Snak om bogens titel og forsiden</a:t>
            </a:r>
            <a:r>
              <a:rPr lang="da-DK" sz="1200" i="1" dirty="0">
                <a:solidFill>
                  <a:schemeClr val="bg2"/>
                </a:solidFill>
                <a:latin typeface="Arial" panose="020B0604020202020204" pitchFamily="34" charset="0"/>
                <a:cs typeface="Arial" panose="020B0604020202020204" pitchFamily="34" charset="0"/>
              </a:rPr>
              <a:t>. </a:t>
            </a:r>
            <a:r>
              <a:rPr lang="da-DK" sz="1200" dirty="0">
                <a:solidFill>
                  <a:schemeClr val="bg2"/>
                </a:solidFill>
                <a:latin typeface="Arial" panose="020B0604020202020204" pitchFamily="34" charset="0"/>
                <a:cs typeface="Arial" panose="020B0604020202020204" pitchFamily="34" charset="0"/>
              </a:rPr>
              <a:t>”Hvad mon bogen handler om?”</a:t>
            </a:r>
          </a:p>
          <a:p>
            <a:pPr marL="0" indent="0">
              <a:spcAft>
                <a:spcPts val="1200"/>
              </a:spcAft>
              <a:buFont typeface="Arial" charset="0"/>
              <a:buNone/>
            </a:pPr>
            <a:r>
              <a:rPr lang="da-DK" sz="1200" b="1" dirty="0">
                <a:solidFill>
                  <a:schemeClr val="bg2"/>
                </a:solidFill>
                <a:latin typeface="Arial" panose="020B0604020202020204" pitchFamily="34" charset="0"/>
                <a:cs typeface="Arial" panose="020B0604020202020204" pitchFamily="34" charset="0"/>
              </a:rPr>
              <a:t>UNDER: ”</a:t>
            </a:r>
            <a:r>
              <a:rPr lang="da-DK" sz="1200" dirty="0">
                <a:solidFill>
                  <a:schemeClr val="bg2"/>
                </a:solidFill>
                <a:latin typeface="Arial" panose="020B0604020202020204" pitchFamily="34" charset="0"/>
                <a:cs typeface="Arial" panose="020B0604020202020204" pitchFamily="34" charset="0"/>
              </a:rPr>
              <a:t>Hvad sker der?” ”Hvorfor sker det?” ”Hvorfor gør personerne, som de gør?” ”Hvad tænker barnet om det der sker?”</a:t>
            </a:r>
          </a:p>
          <a:p>
            <a:pPr marL="0" indent="0">
              <a:spcAft>
                <a:spcPts val="1200"/>
              </a:spcAft>
              <a:buFont typeface="Arial" charset="0"/>
              <a:buNone/>
            </a:pPr>
            <a:r>
              <a:rPr lang="da-DK" sz="1200" b="1" dirty="0">
                <a:solidFill>
                  <a:schemeClr val="bg2"/>
                </a:solidFill>
                <a:latin typeface="Arial" panose="020B0604020202020204" pitchFamily="34" charset="0"/>
                <a:cs typeface="Arial" panose="020B0604020202020204" pitchFamily="34" charset="0"/>
              </a:rPr>
              <a:t>EFTER: ”</a:t>
            </a:r>
            <a:r>
              <a:rPr lang="da-DK" sz="1200" dirty="0">
                <a:solidFill>
                  <a:schemeClr val="bg2"/>
                </a:solidFill>
                <a:latin typeface="Arial" panose="020B0604020202020204" pitchFamily="34" charset="0"/>
                <a:cs typeface="Arial" panose="020B0604020202020204" pitchFamily="34" charset="0"/>
              </a:rPr>
              <a:t>Var det en god historie?” ”Har barnet selv prøvet noget, der minder om det, der sker i bogen?” ”Var der noget der var sjovt, uhyggeligt, uretfærdigt osv.?”</a:t>
            </a:r>
          </a:p>
        </p:txBody>
      </p:sp>
      <p:pic>
        <p:nvPicPr>
          <p:cNvPr id="3" name="Billed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2404" y="1452918"/>
            <a:ext cx="3182322" cy="2542699"/>
          </a:xfrm>
          <a:prstGeom prst="rect">
            <a:avLst/>
          </a:prstGeom>
        </p:spPr>
      </p:pic>
    </p:spTree>
    <p:extLst>
      <p:ext uri="{BB962C8B-B14F-4D97-AF65-F5344CB8AC3E}">
        <p14:creationId xmlns:p14="http://schemas.microsoft.com/office/powerpoint/2010/main" val="3369311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390170" y="943066"/>
            <a:ext cx="10682351" cy="501099"/>
          </a:xfrm>
        </p:spPr>
        <p:txBody>
          <a:bodyPr/>
          <a:lstStyle/>
          <a:p>
            <a:r>
              <a:rPr lang="da-DK" dirty="0">
                <a:solidFill>
                  <a:srgbClr val="9CB2CA"/>
                </a:solidFill>
              </a:rPr>
              <a:t>Logbogen – </a:t>
            </a:r>
            <a:r>
              <a:rPr lang="da-DK" b="0" dirty="0">
                <a:solidFill>
                  <a:srgbClr val="9CB2CA"/>
                </a:solidFill>
              </a:rPr>
              <a:t>hvordan og hvorfor?</a:t>
            </a:r>
          </a:p>
        </p:txBody>
      </p:sp>
      <p:sp>
        <p:nvSpPr>
          <p:cNvPr id="3" name="Pladsholder til tekst 2"/>
          <p:cNvSpPr>
            <a:spLocks noGrp="1"/>
          </p:cNvSpPr>
          <p:nvPr>
            <p:ph type="body" sz="quarter" idx="11"/>
          </p:nvPr>
        </p:nvSpPr>
        <p:spPr>
          <a:xfrm>
            <a:off x="1390170" y="1760398"/>
            <a:ext cx="10358078" cy="4027154"/>
          </a:xfrm>
        </p:spPr>
        <p:txBody>
          <a:bodyPr/>
          <a:lstStyle/>
          <a:p>
            <a:pPr marL="0" indent="0">
              <a:buNone/>
            </a:pPr>
            <a:r>
              <a:rPr lang="da-DK" dirty="0"/>
              <a:t>Logbogen giver jer tid til at snakke om, hvordan læsedagen er gået, </a:t>
            </a:r>
            <a:br>
              <a:rPr lang="da-DK" dirty="0"/>
            </a:br>
            <a:r>
              <a:rPr lang="da-DK" dirty="0"/>
              <a:t>og om der noget, I kan gøre bedre eller anderledes næste gang.</a:t>
            </a:r>
          </a:p>
          <a:p>
            <a:pPr marL="0" indent="0">
              <a:buNone/>
            </a:pPr>
            <a:endParaRPr lang="da-DK" b="1" dirty="0"/>
          </a:p>
          <a:p>
            <a:pPr marL="0" indent="0">
              <a:buNone/>
            </a:pPr>
            <a:r>
              <a:rPr lang="da-DK" b="1" dirty="0"/>
              <a:t>Logbogen hjælper jer til at huske: </a:t>
            </a:r>
          </a:p>
          <a:p>
            <a:pPr marL="0" indent="0">
              <a:buNone/>
            </a:pPr>
            <a:r>
              <a:rPr lang="da-DK" i="1" dirty="0"/>
              <a:t>Hvad I læste sidst? Hvor langt I kom? </a:t>
            </a:r>
            <a:br>
              <a:rPr lang="da-DK" i="1" dirty="0"/>
            </a:br>
            <a:r>
              <a:rPr lang="da-DK" i="1" dirty="0"/>
              <a:t>Og hvordan det gik?</a:t>
            </a:r>
          </a:p>
          <a:p>
            <a:pPr marL="0" indent="0">
              <a:buNone/>
            </a:pPr>
            <a:endParaRPr lang="da-DK" dirty="0"/>
          </a:p>
          <a:p>
            <a:pPr marL="0" indent="0">
              <a:buNone/>
            </a:pPr>
            <a:r>
              <a:rPr lang="da-DK" b="1" dirty="0"/>
              <a:t>Logbogen kan også vise: </a:t>
            </a:r>
          </a:p>
          <a:p>
            <a:r>
              <a:rPr lang="da-DK" sz="2200" dirty="0">
                <a:latin typeface="Arial"/>
                <a:cs typeface="Arial"/>
              </a:rPr>
              <a:t>Hvor tit og hvor meget I har læst sammen</a:t>
            </a:r>
          </a:p>
          <a:p>
            <a:r>
              <a:rPr lang="da-DK" dirty="0"/>
              <a:t>O</a:t>
            </a:r>
            <a:r>
              <a:rPr lang="da-DK" sz="2200" dirty="0">
                <a:latin typeface="Arial"/>
                <a:cs typeface="Arial"/>
              </a:rPr>
              <a:t>m </a:t>
            </a:r>
            <a:r>
              <a:rPr lang="da-DK" dirty="0"/>
              <a:t>jeres læsedage går bedre og bedre</a:t>
            </a:r>
          </a:p>
          <a:p>
            <a:pPr marL="0" indent="0">
              <a:buNone/>
            </a:pPr>
            <a:endParaRPr lang="da-DK" dirty="0"/>
          </a:p>
          <a:p>
            <a:endParaRPr lang="da-DK" sz="2200" dirty="0">
              <a:latin typeface="Arial"/>
              <a:cs typeface="Arial"/>
            </a:endParaRPr>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7486">
            <a:off x="7655026" y="3035022"/>
            <a:ext cx="3701001" cy="263123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23971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061" y="-99678"/>
            <a:ext cx="10421260" cy="6957678"/>
          </a:xfrm>
          <a:prstGeom prst="rect">
            <a:avLst/>
          </a:prstGeom>
        </p:spPr>
      </p:pic>
    </p:spTree>
    <p:extLst>
      <p:ext uri="{BB962C8B-B14F-4D97-AF65-F5344CB8AC3E}">
        <p14:creationId xmlns:p14="http://schemas.microsoft.com/office/powerpoint/2010/main" val="2516412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a:extLst>
              <a:ext uri="{FF2B5EF4-FFF2-40B4-BE49-F238E27FC236}">
                <a16:creationId xmlns:a16="http://schemas.microsoft.com/office/drawing/2014/main" id="{65CD8BAA-21C4-472A-B768-D0A8C820D756}"/>
              </a:ext>
            </a:extLst>
          </p:cNvPr>
          <p:cNvSpPr/>
          <p:nvPr/>
        </p:nvSpPr>
        <p:spPr>
          <a:xfrm>
            <a:off x="5681931" y="828499"/>
            <a:ext cx="5394385" cy="5201001"/>
          </a:xfrm>
          <a:prstGeom prst="ellipse">
            <a:avLst/>
          </a:prstGeom>
          <a:solidFill>
            <a:srgbClr val="384D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2" name="Titel 1"/>
          <p:cNvSpPr>
            <a:spLocks noGrp="1"/>
          </p:cNvSpPr>
          <p:nvPr>
            <p:ph type="ctrTitle"/>
          </p:nvPr>
        </p:nvSpPr>
        <p:spPr>
          <a:xfrm>
            <a:off x="4571999" y="2516538"/>
            <a:ext cx="7620001" cy="1824923"/>
          </a:xfrm>
        </p:spPr>
        <p:txBody>
          <a:bodyPr/>
          <a:lstStyle/>
          <a:p>
            <a:pPr algn="ctr">
              <a:lnSpc>
                <a:spcPct val="150000"/>
              </a:lnSpc>
            </a:pPr>
            <a:r>
              <a:rPr lang="da-DK" sz="4000" dirty="0">
                <a:solidFill>
                  <a:schemeClr val="bg1"/>
                </a:solidFill>
              </a:rPr>
              <a:t>PRÆSENTATION </a:t>
            </a:r>
            <a:br>
              <a:rPr lang="da-DK" sz="4000" dirty="0">
                <a:solidFill>
                  <a:schemeClr val="bg1"/>
                </a:solidFill>
              </a:rPr>
            </a:br>
            <a:r>
              <a:rPr lang="da-DK" sz="4000" dirty="0">
                <a:solidFill>
                  <a:schemeClr val="bg1"/>
                </a:solidFill>
              </a:rPr>
              <a:t>&amp; ENEGIZER </a:t>
            </a:r>
          </a:p>
        </p:txBody>
      </p:sp>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4572000" cy="6858000"/>
          </a:xfrm>
          <a:prstGeom prst="rect">
            <a:avLst/>
          </a:prstGeom>
        </p:spPr>
      </p:pic>
    </p:spTree>
    <p:extLst>
      <p:ext uri="{BB962C8B-B14F-4D97-AF65-F5344CB8AC3E}">
        <p14:creationId xmlns:p14="http://schemas.microsoft.com/office/powerpoint/2010/main" val="2438681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p:cNvSpPr txBox="1"/>
          <p:nvPr/>
        </p:nvSpPr>
        <p:spPr>
          <a:xfrm>
            <a:off x="3011124" y="223233"/>
            <a:ext cx="6412816" cy="646331"/>
          </a:xfrm>
          <a:prstGeom prst="rect">
            <a:avLst/>
          </a:prstGeom>
          <a:noFill/>
        </p:spPr>
        <p:txBody>
          <a:bodyPr wrap="square" rtlCol="0">
            <a:spAutoFit/>
          </a:bodyPr>
          <a:lstStyle/>
          <a:p>
            <a:pPr algn="ctr"/>
            <a:r>
              <a:rPr lang="da-DK" sz="3600" b="1" i="0" cap="all" dirty="0">
                <a:solidFill>
                  <a:srgbClr val="384D62"/>
                </a:solidFill>
                <a:latin typeface="Arial"/>
                <a:cs typeface="Arial"/>
              </a:rPr>
              <a:t>Logbogen – prøv selv!</a:t>
            </a:r>
          </a:p>
        </p:txBody>
      </p:sp>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332" y="738881"/>
            <a:ext cx="10058400" cy="6119119"/>
          </a:xfrm>
          <a:prstGeom prst="rect">
            <a:avLst/>
          </a:prstGeom>
        </p:spPr>
      </p:pic>
    </p:spTree>
    <p:extLst>
      <p:ext uri="{BB962C8B-B14F-4D97-AF65-F5344CB8AC3E}">
        <p14:creationId xmlns:p14="http://schemas.microsoft.com/office/powerpoint/2010/main" val="2697359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CB2CA"/>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0" y="0"/>
            <a:ext cx="12192000" cy="6858000"/>
          </a:xfrm>
        </p:spPr>
        <p:txBody>
          <a:bodyPr/>
          <a:lstStyle/>
          <a:p>
            <a:pPr algn="ctr"/>
            <a:r>
              <a:rPr lang="da-DK" sz="9600" dirty="0">
                <a:solidFill>
                  <a:schemeClr val="bg1"/>
                </a:solidFill>
              </a:rPr>
              <a:t>PAUSE</a:t>
            </a:r>
          </a:p>
        </p:txBody>
      </p:sp>
      <p:sp>
        <p:nvSpPr>
          <p:cNvPr id="4" name="Tekstfelt 3"/>
          <p:cNvSpPr txBox="1"/>
          <p:nvPr/>
        </p:nvSpPr>
        <p:spPr>
          <a:xfrm>
            <a:off x="4359349" y="967563"/>
            <a:ext cx="5528930" cy="1456660"/>
          </a:xfrm>
          <a:prstGeom prst="rect">
            <a:avLst/>
          </a:prstGeom>
          <a:solidFill>
            <a:srgbClr val="9CB2CA"/>
          </a:solidFill>
        </p:spPr>
        <p:txBody>
          <a:bodyPr wrap="square" rtlCol="0">
            <a:spAutoFit/>
          </a:bodyPr>
          <a:lstStyle/>
          <a:p>
            <a:endParaRPr lang="da-DK" sz="2800" b="1" i="0" cap="all" dirty="0">
              <a:solidFill>
                <a:schemeClr val="bg2"/>
              </a:solidFill>
              <a:latin typeface="Arial"/>
              <a:cs typeface="Arial"/>
            </a:endParaRPr>
          </a:p>
        </p:txBody>
      </p:sp>
      <p:pic>
        <p:nvPicPr>
          <p:cNvPr id="8" name="Bille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2047" y="5016688"/>
            <a:ext cx="1411407" cy="1411407"/>
          </a:xfrm>
          <a:prstGeom prst="rect">
            <a:avLst/>
          </a:prstGeom>
        </p:spPr>
      </p:pic>
    </p:spTree>
    <p:extLst>
      <p:ext uri="{BB962C8B-B14F-4D97-AF65-F5344CB8AC3E}">
        <p14:creationId xmlns:p14="http://schemas.microsoft.com/office/powerpoint/2010/main" val="3123896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413287" y="1162712"/>
            <a:ext cx="10682351" cy="501099"/>
          </a:xfrm>
        </p:spPr>
        <p:txBody>
          <a:bodyPr/>
          <a:lstStyle/>
          <a:p>
            <a:r>
              <a:rPr lang="da-DK" dirty="0">
                <a:solidFill>
                  <a:srgbClr val="9CB2CA"/>
                </a:solidFill>
              </a:rPr>
              <a:t>Et godt og trygt læsemiljø</a:t>
            </a:r>
          </a:p>
        </p:txBody>
      </p:sp>
      <p:sp>
        <p:nvSpPr>
          <p:cNvPr id="3" name="Pladsholder til tekst 2"/>
          <p:cNvSpPr>
            <a:spLocks noGrp="1"/>
          </p:cNvSpPr>
          <p:nvPr>
            <p:ph type="body" sz="quarter" idx="11"/>
          </p:nvPr>
        </p:nvSpPr>
        <p:spPr>
          <a:xfrm>
            <a:off x="5413287" y="1862054"/>
            <a:ext cx="5738071" cy="4817816"/>
          </a:xfrm>
        </p:spPr>
        <p:txBody>
          <a:bodyPr/>
          <a:lstStyle/>
          <a:p>
            <a:pPr>
              <a:spcAft>
                <a:spcPts val="600"/>
              </a:spcAft>
            </a:pPr>
            <a:r>
              <a:rPr lang="da-DK" sz="2400" dirty="0"/>
              <a:t>Lær din makker at kende </a:t>
            </a:r>
          </a:p>
          <a:p>
            <a:pPr>
              <a:spcAft>
                <a:spcPts val="600"/>
              </a:spcAft>
            </a:pPr>
            <a:r>
              <a:rPr lang="da-DK" sz="2400" dirty="0"/>
              <a:t>Lyt til det, din makker siger</a:t>
            </a:r>
          </a:p>
          <a:p>
            <a:pPr lvl="0">
              <a:spcAft>
                <a:spcPts val="600"/>
              </a:spcAft>
            </a:pPr>
            <a:r>
              <a:rPr lang="da-DK" sz="2400" dirty="0"/>
              <a:t>Vær selv glad og positiv – </a:t>
            </a:r>
            <a:r>
              <a:rPr lang="da-DK" sz="2400" b="1" dirty="0"/>
              <a:t>smil!</a:t>
            </a:r>
          </a:p>
          <a:p>
            <a:pPr lvl="0">
              <a:spcAft>
                <a:spcPts val="600"/>
              </a:spcAft>
            </a:pPr>
            <a:r>
              <a:rPr lang="da-DK" sz="2400" dirty="0"/>
              <a:t>Ros din makker</a:t>
            </a:r>
          </a:p>
          <a:p>
            <a:pPr lvl="0">
              <a:spcAft>
                <a:spcPts val="600"/>
              </a:spcAft>
            </a:pPr>
            <a:r>
              <a:rPr lang="da-DK" sz="2400" dirty="0"/>
              <a:t>Tænk over, hvordan noget negativt kan vendes til noget positivt</a:t>
            </a:r>
          </a:p>
          <a:p>
            <a:pPr lvl="0">
              <a:spcAft>
                <a:spcPts val="600"/>
              </a:spcAft>
            </a:pPr>
            <a:r>
              <a:rPr lang="da-DK" sz="2400" dirty="0"/>
              <a:t>Lad mobilen blive i tasken</a:t>
            </a:r>
          </a:p>
          <a:p>
            <a:pPr lvl="0">
              <a:spcAft>
                <a:spcPts val="600"/>
              </a:spcAft>
            </a:pPr>
            <a:endParaRPr lang="da-DK" sz="2400" dirty="0"/>
          </a:p>
        </p:txBody>
      </p:sp>
      <p:pic>
        <p:nvPicPr>
          <p:cNvPr id="4" name="Billede 3"/>
          <p:cNvPicPr>
            <a:picLocks noChangeAspect="1"/>
          </p:cNvPicPr>
          <p:nvPr/>
        </p:nvPicPr>
        <p:blipFill rotWithShape="1">
          <a:blip r:embed="rId3" cstate="print">
            <a:extLst>
              <a:ext uri="{28A0092B-C50C-407E-A947-70E740481C1C}">
                <a14:useLocalDpi xmlns:a14="http://schemas.microsoft.com/office/drawing/2010/main" val="0"/>
              </a:ext>
            </a:extLst>
          </a:blip>
          <a:srcRect l="5351" r="45673"/>
          <a:stretch/>
        </p:blipFill>
        <p:spPr>
          <a:xfrm>
            <a:off x="0" y="0"/>
            <a:ext cx="5038532" cy="6858000"/>
          </a:xfrm>
          <a:prstGeom prst="rect">
            <a:avLst/>
          </a:prstGeom>
        </p:spPr>
      </p:pic>
    </p:spTree>
    <p:extLst>
      <p:ext uri="{BB962C8B-B14F-4D97-AF65-F5344CB8AC3E}">
        <p14:creationId xmlns:p14="http://schemas.microsoft.com/office/powerpoint/2010/main" val="384312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574"/>
            <a:ext cx="7544692" cy="6858000"/>
          </a:xfrm>
          <a:prstGeom prst="rect">
            <a:avLst/>
          </a:prstGeom>
        </p:spPr>
      </p:pic>
      <p:sp>
        <p:nvSpPr>
          <p:cNvPr id="2" name="Titel 1"/>
          <p:cNvSpPr>
            <a:spLocks noGrp="1"/>
          </p:cNvSpPr>
          <p:nvPr>
            <p:ph type="ctrTitle"/>
          </p:nvPr>
        </p:nvSpPr>
        <p:spPr>
          <a:xfrm>
            <a:off x="7240321" y="1891160"/>
            <a:ext cx="4414867" cy="528350"/>
          </a:xfrm>
        </p:spPr>
        <p:txBody>
          <a:bodyPr/>
          <a:lstStyle/>
          <a:p>
            <a:r>
              <a:rPr lang="da-DK" sz="3200" dirty="0">
                <a:solidFill>
                  <a:srgbClr val="384D62"/>
                </a:solidFill>
              </a:rPr>
              <a:t>Eksempler på ros</a:t>
            </a:r>
          </a:p>
        </p:txBody>
      </p:sp>
      <p:sp>
        <p:nvSpPr>
          <p:cNvPr id="3" name="Pladsholder til tekst 2"/>
          <p:cNvSpPr>
            <a:spLocks noGrp="1"/>
          </p:cNvSpPr>
          <p:nvPr>
            <p:ph type="body" sz="quarter" idx="11"/>
          </p:nvPr>
        </p:nvSpPr>
        <p:spPr>
          <a:xfrm>
            <a:off x="2821811" y="578353"/>
            <a:ext cx="3465193" cy="1458627"/>
          </a:xfrm>
        </p:spPr>
        <p:txBody>
          <a:bodyPr anchor="ctr"/>
          <a:lstStyle/>
          <a:p>
            <a:pPr marL="0" lvl="0" indent="0" algn="ctr">
              <a:buNone/>
            </a:pPr>
            <a:r>
              <a:rPr lang="da-DK" sz="1800" dirty="0"/>
              <a:t>”Hvor er du god til at</a:t>
            </a:r>
          </a:p>
          <a:p>
            <a:pPr marL="0" lvl="0" indent="0" algn="ctr">
              <a:buNone/>
            </a:pPr>
            <a:r>
              <a:rPr lang="da-DK" sz="1800" dirty="0"/>
              <a:t>koncentrere dig i dag. </a:t>
            </a:r>
          </a:p>
          <a:p>
            <a:pPr marL="0" lvl="0" indent="0" algn="ctr">
              <a:buNone/>
            </a:pPr>
            <a:r>
              <a:rPr lang="da-DK" sz="1800" dirty="0"/>
              <a:t>Det er dejligt!”</a:t>
            </a:r>
          </a:p>
        </p:txBody>
      </p:sp>
      <p:pic>
        <p:nvPicPr>
          <p:cNvPr id="5" name="Billede 4"/>
          <p:cNvPicPr>
            <a:picLocks noChangeAspect="1"/>
          </p:cNvPicPr>
          <p:nvPr/>
        </p:nvPicPr>
        <p:blipFill>
          <a:blip r:embed="rId4"/>
          <a:stretch>
            <a:fillRect/>
          </a:stretch>
        </p:blipFill>
        <p:spPr>
          <a:xfrm rot="281831">
            <a:off x="7758423" y="2713001"/>
            <a:ext cx="3112300" cy="2059713"/>
          </a:xfrm>
          <a:prstGeom prst="rect">
            <a:avLst/>
          </a:prstGeom>
        </p:spPr>
      </p:pic>
      <p:sp>
        <p:nvSpPr>
          <p:cNvPr id="7" name="Pladsholder til tekst 2"/>
          <p:cNvSpPr txBox="1">
            <a:spLocks/>
          </p:cNvSpPr>
          <p:nvPr/>
        </p:nvSpPr>
        <p:spPr bwMode="auto">
          <a:xfrm>
            <a:off x="848752" y="4057357"/>
            <a:ext cx="3156178" cy="240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200" b="0" i="0" kern="1200">
                <a:solidFill>
                  <a:schemeClr val="bg2"/>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800" b="0" i="0" kern="1200">
                <a:solidFill>
                  <a:schemeClr val="bg2"/>
                </a:solidFill>
                <a:latin typeface="Helvetica Neue Light"/>
                <a:ea typeface="ＭＳ Ｐゴシック" charset="0"/>
                <a:cs typeface="Helvetica Neue Light"/>
              </a:defRPr>
            </a:lvl2pPr>
            <a:lvl3pPr marL="1143000" indent="-228600" algn="l" defTabSz="457200" rtl="0" eaLnBrk="1" fontAlgn="base" hangingPunct="1">
              <a:spcBef>
                <a:spcPct val="20000"/>
              </a:spcBef>
              <a:spcAft>
                <a:spcPct val="0"/>
              </a:spcAft>
              <a:buFont typeface="Arial" charset="0"/>
              <a:buChar char="•"/>
              <a:defRPr sz="2400" b="0" i="0" kern="1200">
                <a:solidFill>
                  <a:schemeClr val="bg2"/>
                </a:solidFill>
                <a:latin typeface="Helvetica Neue Light"/>
                <a:ea typeface="ＭＳ Ｐゴシック" charset="0"/>
                <a:cs typeface="Helvetica Neue Light"/>
              </a:defRPr>
            </a:lvl3pPr>
            <a:lvl4pPr marL="1600200" indent="-228600" algn="l" defTabSz="457200" rtl="0" eaLnBrk="1" fontAlgn="base" hangingPunct="1">
              <a:spcBef>
                <a:spcPct val="20000"/>
              </a:spcBef>
              <a:spcAft>
                <a:spcPct val="0"/>
              </a:spcAft>
              <a:buFont typeface="Arial" charset="0"/>
              <a:buChar char="–"/>
              <a:defRPr sz="2000" b="0" i="0" kern="1200">
                <a:solidFill>
                  <a:schemeClr val="bg2"/>
                </a:solidFill>
                <a:latin typeface="Helvetica Neue Light"/>
                <a:ea typeface="ＭＳ Ｐゴシック" charset="0"/>
                <a:cs typeface="Helvetica Neue Light"/>
              </a:defRPr>
            </a:lvl4pPr>
            <a:lvl5pPr marL="2057400" indent="-228600" algn="l" defTabSz="457200" rtl="0" eaLnBrk="1" fontAlgn="base" hangingPunct="1">
              <a:spcBef>
                <a:spcPct val="20000"/>
              </a:spcBef>
              <a:spcAft>
                <a:spcPct val="0"/>
              </a:spcAft>
              <a:buFont typeface="Arial" charset="0"/>
              <a:buChar char="»"/>
              <a:defRPr sz="2000" b="0" i="0" kern="1200">
                <a:solidFill>
                  <a:schemeClr val="bg2"/>
                </a:solidFill>
                <a:latin typeface="Helvetica Neue Light"/>
                <a:ea typeface="ＭＳ Ｐゴシック" charset="0"/>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da-DK" sz="1800" dirty="0"/>
              <a:t>”Jeg kan se, at du virkelig gør dig umage med at </a:t>
            </a:r>
            <a:br>
              <a:rPr lang="da-DK" sz="1800" dirty="0"/>
            </a:br>
            <a:r>
              <a:rPr lang="da-DK" sz="1800" dirty="0"/>
              <a:t>læse i dag. Det er så sejt!”</a:t>
            </a:r>
          </a:p>
        </p:txBody>
      </p:sp>
      <p:sp>
        <p:nvSpPr>
          <p:cNvPr id="8" name="Pladsholder til tekst 2"/>
          <p:cNvSpPr txBox="1">
            <a:spLocks/>
          </p:cNvSpPr>
          <p:nvPr/>
        </p:nvSpPr>
        <p:spPr bwMode="auto">
          <a:xfrm>
            <a:off x="460530" y="377223"/>
            <a:ext cx="2540963" cy="408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200" b="0" i="0" kern="1200">
                <a:solidFill>
                  <a:schemeClr val="bg2"/>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800" b="0" i="0" kern="1200">
                <a:solidFill>
                  <a:schemeClr val="bg2"/>
                </a:solidFill>
                <a:latin typeface="Helvetica Neue Light"/>
                <a:ea typeface="ＭＳ Ｐゴシック" charset="0"/>
                <a:cs typeface="Helvetica Neue Light"/>
              </a:defRPr>
            </a:lvl2pPr>
            <a:lvl3pPr marL="1143000" indent="-228600" algn="l" defTabSz="457200" rtl="0" eaLnBrk="1" fontAlgn="base" hangingPunct="1">
              <a:spcBef>
                <a:spcPct val="20000"/>
              </a:spcBef>
              <a:spcAft>
                <a:spcPct val="0"/>
              </a:spcAft>
              <a:buFont typeface="Arial" charset="0"/>
              <a:buChar char="•"/>
              <a:defRPr sz="2400" b="0" i="0" kern="1200">
                <a:solidFill>
                  <a:schemeClr val="bg2"/>
                </a:solidFill>
                <a:latin typeface="Helvetica Neue Light"/>
                <a:ea typeface="ＭＳ Ｐゴシック" charset="0"/>
                <a:cs typeface="Helvetica Neue Light"/>
              </a:defRPr>
            </a:lvl3pPr>
            <a:lvl4pPr marL="1600200" indent="-228600" algn="l" defTabSz="457200" rtl="0" eaLnBrk="1" fontAlgn="base" hangingPunct="1">
              <a:spcBef>
                <a:spcPct val="20000"/>
              </a:spcBef>
              <a:spcAft>
                <a:spcPct val="0"/>
              </a:spcAft>
              <a:buFont typeface="Arial" charset="0"/>
              <a:buChar char="–"/>
              <a:defRPr sz="2000" b="0" i="0" kern="1200">
                <a:solidFill>
                  <a:schemeClr val="bg2"/>
                </a:solidFill>
                <a:latin typeface="Helvetica Neue Light"/>
                <a:ea typeface="ＭＳ Ｐゴシック" charset="0"/>
                <a:cs typeface="Helvetica Neue Light"/>
              </a:defRPr>
            </a:lvl4pPr>
            <a:lvl5pPr marL="2057400" indent="-228600" algn="l" defTabSz="457200" rtl="0" eaLnBrk="1" fontAlgn="base" hangingPunct="1">
              <a:spcBef>
                <a:spcPct val="20000"/>
              </a:spcBef>
              <a:spcAft>
                <a:spcPct val="0"/>
              </a:spcAft>
              <a:buFont typeface="Arial" charset="0"/>
              <a:buChar char="»"/>
              <a:defRPr sz="2000" b="0" i="0" kern="1200">
                <a:solidFill>
                  <a:schemeClr val="bg2"/>
                </a:solidFill>
                <a:latin typeface="Helvetica Neue Light"/>
                <a:ea typeface="ＭＳ Ｐゴシック" charset="0"/>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da-DK" sz="1800" dirty="0"/>
              <a:t>”Du husker at </a:t>
            </a:r>
          </a:p>
          <a:p>
            <a:pPr marL="0" indent="0" algn="ctr">
              <a:buNone/>
            </a:pPr>
            <a:r>
              <a:rPr lang="da-DK" sz="1800" dirty="0"/>
              <a:t>pege, når du læser. </a:t>
            </a:r>
          </a:p>
          <a:p>
            <a:pPr marL="0" indent="0" algn="ctr">
              <a:buNone/>
            </a:pPr>
            <a:r>
              <a:rPr lang="da-DK" sz="1800" dirty="0"/>
              <a:t>Det er rigtig godt!”</a:t>
            </a:r>
          </a:p>
        </p:txBody>
      </p:sp>
      <p:sp>
        <p:nvSpPr>
          <p:cNvPr id="9" name="Pladsholder til tekst 2"/>
          <p:cNvSpPr txBox="1">
            <a:spLocks/>
          </p:cNvSpPr>
          <p:nvPr/>
        </p:nvSpPr>
        <p:spPr bwMode="auto">
          <a:xfrm>
            <a:off x="3570980" y="3255599"/>
            <a:ext cx="3544400" cy="1357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200" b="0" i="0" kern="1200">
                <a:solidFill>
                  <a:schemeClr val="bg2"/>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800" b="0" i="0" kern="1200">
                <a:solidFill>
                  <a:schemeClr val="bg2"/>
                </a:solidFill>
                <a:latin typeface="Helvetica Neue Light"/>
                <a:ea typeface="ＭＳ Ｐゴシック" charset="0"/>
                <a:cs typeface="Helvetica Neue Light"/>
              </a:defRPr>
            </a:lvl2pPr>
            <a:lvl3pPr marL="1143000" indent="-228600" algn="l" defTabSz="457200" rtl="0" eaLnBrk="1" fontAlgn="base" hangingPunct="1">
              <a:spcBef>
                <a:spcPct val="20000"/>
              </a:spcBef>
              <a:spcAft>
                <a:spcPct val="0"/>
              </a:spcAft>
              <a:buFont typeface="Arial" charset="0"/>
              <a:buChar char="•"/>
              <a:defRPr sz="2400" b="0" i="0" kern="1200">
                <a:solidFill>
                  <a:schemeClr val="bg2"/>
                </a:solidFill>
                <a:latin typeface="Helvetica Neue Light"/>
                <a:ea typeface="ＭＳ Ｐゴシック" charset="0"/>
                <a:cs typeface="Helvetica Neue Light"/>
              </a:defRPr>
            </a:lvl3pPr>
            <a:lvl4pPr marL="1600200" indent="-228600" algn="l" defTabSz="457200" rtl="0" eaLnBrk="1" fontAlgn="base" hangingPunct="1">
              <a:spcBef>
                <a:spcPct val="20000"/>
              </a:spcBef>
              <a:spcAft>
                <a:spcPct val="0"/>
              </a:spcAft>
              <a:buFont typeface="Arial" charset="0"/>
              <a:buChar char="–"/>
              <a:defRPr sz="2000" b="0" i="0" kern="1200">
                <a:solidFill>
                  <a:schemeClr val="bg2"/>
                </a:solidFill>
                <a:latin typeface="Helvetica Neue Light"/>
                <a:ea typeface="ＭＳ Ｐゴシック" charset="0"/>
                <a:cs typeface="Helvetica Neue Light"/>
              </a:defRPr>
            </a:lvl4pPr>
            <a:lvl5pPr marL="2057400" indent="-228600" algn="l" defTabSz="457200" rtl="0" eaLnBrk="1" fontAlgn="base" hangingPunct="1">
              <a:spcBef>
                <a:spcPct val="20000"/>
              </a:spcBef>
              <a:spcAft>
                <a:spcPct val="0"/>
              </a:spcAft>
              <a:buFont typeface="Arial" charset="0"/>
              <a:buChar char="»"/>
              <a:defRPr sz="2000" b="0" i="0" kern="1200">
                <a:solidFill>
                  <a:schemeClr val="bg2"/>
                </a:solidFill>
                <a:latin typeface="Helvetica Neue Light"/>
                <a:ea typeface="ＭＳ Ｐゴシック" charset="0"/>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da-DK" sz="1800" dirty="0"/>
              <a:t>”Hvor er det flot, at du tager</a:t>
            </a:r>
          </a:p>
          <a:p>
            <a:pPr marL="0" indent="0" algn="ctr">
              <a:buNone/>
            </a:pPr>
            <a:r>
              <a:rPr lang="da-DK" sz="1800" dirty="0"/>
              <a:t>dig god tid til at tænke over</a:t>
            </a:r>
          </a:p>
          <a:p>
            <a:pPr marL="0" indent="0" algn="ctr">
              <a:buNone/>
            </a:pPr>
            <a:r>
              <a:rPr lang="da-DK" sz="1800" dirty="0"/>
              <a:t>ordene, når det er svært!”</a:t>
            </a:r>
          </a:p>
        </p:txBody>
      </p:sp>
    </p:spTree>
    <p:extLst>
      <p:ext uri="{BB962C8B-B14F-4D97-AF65-F5344CB8AC3E}">
        <p14:creationId xmlns:p14="http://schemas.microsoft.com/office/powerpoint/2010/main" val="3836945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222285" y="1002814"/>
            <a:ext cx="10682351" cy="528350"/>
          </a:xfrm>
        </p:spPr>
        <p:txBody>
          <a:bodyPr/>
          <a:lstStyle/>
          <a:p>
            <a:r>
              <a:rPr lang="da-DK" dirty="0"/>
              <a:t>Når Koncentrationen svigter…</a:t>
            </a:r>
          </a:p>
        </p:txBody>
      </p:sp>
      <p:sp>
        <p:nvSpPr>
          <p:cNvPr id="3" name="Pladsholder til tekst 2"/>
          <p:cNvSpPr>
            <a:spLocks noGrp="1"/>
          </p:cNvSpPr>
          <p:nvPr>
            <p:ph type="body" sz="quarter" idx="10"/>
          </p:nvPr>
        </p:nvSpPr>
        <p:spPr>
          <a:xfrm>
            <a:off x="1222285" y="1890168"/>
            <a:ext cx="10682817" cy="3659188"/>
          </a:xfrm>
        </p:spPr>
        <p:txBody>
          <a:bodyPr>
            <a:normAutofit fontScale="77500" lnSpcReduction="20000"/>
          </a:bodyPr>
          <a:lstStyle/>
          <a:p>
            <a:pPr marL="0" indent="0">
              <a:buNone/>
            </a:pPr>
            <a:r>
              <a:rPr lang="da-DK" b="1" dirty="0"/>
              <a:t>Intervallæsning: </a:t>
            </a:r>
          </a:p>
          <a:p>
            <a:pPr marL="514350" indent="-514350">
              <a:buFont typeface="+mj-lt"/>
              <a:buAutoNum type="arabicPeriod"/>
            </a:pPr>
            <a:r>
              <a:rPr lang="da-DK" dirty="0"/>
              <a:t>Læs 5-8 minutter </a:t>
            </a:r>
          </a:p>
          <a:p>
            <a:pPr marL="514350" indent="-514350">
              <a:buFont typeface="+mj-lt"/>
              <a:buAutoNum type="arabicPeriod"/>
            </a:pPr>
            <a:r>
              <a:rPr lang="da-DK" dirty="0"/>
              <a:t>Hold pause i 3 min (hvor I fx snakker, fjoller eller tegner) </a:t>
            </a:r>
          </a:p>
          <a:p>
            <a:pPr marL="514350" indent="-514350">
              <a:buFont typeface="+mj-lt"/>
              <a:buAutoNum type="arabicPeriod"/>
            </a:pPr>
            <a:r>
              <a:rPr lang="da-DK" dirty="0"/>
              <a:t>Gentag</a:t>
            </a:r>
          </a:p>
          <a:p>
            <a:endParaRPr lang="da-DK" dirty="0"/>
          </a:p>
          <a:p>
            <a:pPr marL="0" indent="0">
              <a:buNone/>
            </a:pPr>
            <a:r>
              <a:rPr lang="da-DK" b="1" dirty="0"/>
              <a:t>Krudt af…</a:t>
            </a:r>
          </a:p>
          <a:p>
            <a:pPr>
              <a:buFont typeface="Arial" panose="020B0604020202020204" pitchFamily="34" charset="0"/>
              <a:buChar char="•"/>
            </a:pPr>
            <a:r>
              <a:rPr lang="da-DK" dirty="0"/>
              <a:t>Lav noget fysisk i 5 min. Aftal at I læser koncentreret bagefter.</a:t>
            </a:r>
            <a:br>
              <a:rPr lang="da-DK" dirty="0"/>
            </a:br>
            <a:r>
              <a:rPr lang="da-DK" dirty="0"/>
              <a:t>(Løb en tur, engelhop, reaktionslege – kun fantasien sætter grænsen)</a:t>
            </a:r>
          </a:p>
          <a:p>
            <a:pPr>
              <a:buFont typeface="Arial" panose="020B0604020202020204" pitchFamily="34" charset="0"/>
              <a:buChar char="•"/>
            </a:pPr>
            <a:endParaRPr lang="da-DK" b="1" dirty="0"/>
          </a:p>
          <a:p>
            <a:pPr marL="0" indent="0">
              <a:buNone/>
            </a:pPr>
            <a:r>
              <a:rPr lang="da-DK" b="1" dirty="0"/>
              <a:t>Sproglege </a:t>
            </a:r>
          </a:p>
          <a:p>
            <a:r>
              <a:rPr lang="da-DK" dirty="0"/>
              <a:t>Leg sproglege i stedet og aftal at I læser koncentreret næste gang</a:t>
            </a:r>
          </a:p>
          <a:p>
            <a:endParaRPr lang="da-DK" dirty="0"/>
          </a:p>
        </p:txBody>
      </p:sp>
      <p:sp>
        <p:nvSpPr>
          <p:cNvPr id="4" name="Tekstfelt 3"/>
          <p:cNvSpPr txBox="1"/>
          <p:nvPr/>
        </p:nvSpPr>
        <p:spPr>
          <a:xfrm rot="1053408">
            <a:off x="8260655" y="1375974"/>
            <a:ext cx="3002508" cy="1039708"/>
          </a:xfrm>
          <a:prstGeom prst="rect">
            <a:avLst/>
          </a:prstGeom>
          <a:solidFill>
            <a:srgbClr val="82BD51"/>
          </a:solidFill>
        </p:spPr>
        <p:txBody>
          <a:bodyPr wrap="square" rtlCol="0" anchor="ctr">
            <a:spAutoFit/>
          </a:bodyPr>
          <a:lstStyle/>
          <a:p>
            <a:pPr algn="ctr">
              <a:lnSpc>
                <a:spcPct val="114000"/>
              </a:lnSpc>
            </a:pPr>
            <a:r>
              <a:rPr lang="da-DK" b="1" i="0" cap="all" dirty="0">
                <a:solidFill>
                  <a:schemeClr val="bg1"/>
                </a:solidFill>
                <a:latin typeface="Arial"/>
                <a:cs typeface="Arial"/>
              </a:rPr>
              <a:t>SSSH..! </a:t>
            </a:r>
            <a:r>
              <a:rPr lang="da-DK" i="0" cap="all" dirty="0">
                <a:solidFill>
                  <a:schemeClr val="bg1"/>
                </a:solidFill>
                <a:latin typeface="Arial"/>
                <a:cs typeface="Arial"/>
              </a:rPr>
              <a:t>HUSK</a:t>
            </a:r>
            <a:r>
              <a:rPr lang="da-DK" b="1" i="0" cap="all" dirty="0">
                <a:solidFill>
                  <a:schemeClr val="bg1"/>
                </a:solidFill>
                <a:latin typeface="Arial"/>
                <a:cs typeface="Arial"/>
              </a:rPr>
              <a:t> </a:t>
            </a:r>
            <a:r>
              <a:rPr lang="da-DK" i="0" cap="all" dirty="0">
                <a:solidFill>
                  <a:schemeClr val="bg1"/>
                </a:solidFill>
                <a:latin typeface="Arial"/>
                <a:cs typeface="Arial"/>
              </a:rPr>
              <a:t>ikke at forstyrre andre der læser koncentreret</a:t>
            </a:r>
          </a:p>
        </p:txBody>
      </p:sp>
    </p:spTree>
    <p:extLst>
      <p:ext uri="{BB962C8B-B14F-4D97-AF65-F5344CB8AC3E}">
        <p14:creationId xmlns:p14="http://schemas.microsoft.com/office/powerpoint/2010/main" val="2595278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rotWithShape="1">
          <a:blip r:embed="rId3">
            <a:extLst>
              <a:ext uri="{28A0092B-C50C-407E-A947-70E740481C1C}">
                <a14:useLocalDpi xmlns:a14="http://schemas.microsoft.com/office/drawing/2010/main" val="0"/>
              </a:ext>
            </a:extLst>
          </a:blip>
          <a:srcRect l="829" t="3476" r="555" b="1274"/>
          <a:stretch/>
        </p:blipFill>
        <p:spPr>
          <a:xfrm>
            <a:off x="1105787" y="21264"/>
            <a:ext cx="9994604" cy="6804837"/>
          </a:xfrm>
          <a:prstGeom prst="rect">
            <a:avLst/>
          </a:prstGeom>
          <a:noFill/>
          <a:ln>
            <a:noFill/>
          </a:ln>
        </p:spPr>
      </p:pic>
    </p:spTree>
    <p:extLst>
      <p:ext uri="{BB962C8B-B14F-4D97-AF65-F5344CB8AC3E}">
        <p14:creationId xmlns:p14="http://schemas.microsoft.com/office/powerpoint/2010/main" val="256734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3" cstate="print">
            <a:extLst>
              <a:ext uri="{28A0092B-C50C-407E-A947-70E740481C1C}">
                <a14:useLocalDpi xmlns:a14="http://schemas.microsoft.com/office/drawing/2010/main" val="0"/>
              </a:ext>
            </a:extLst>
          </a:blip>
          <a:srcRect t="14404"/>
          <a:stretch/>
        </p:blipFill>
        <p:spPr>
          <a:xfrm>
            <a:off x="-2" y="-74645"/>
            <a:ext cx="12191999" cy="6957242"/>
          </a:xfrm>
          <a:prstGeom prst="rect">
            <a:avLst/>
          </a:prstGeom>
        </p:spPr>
      </p:pic>
      <p:sp>
        <p:nvSpPr>
          <p:cNvPr id="3" name="Tekstfelt 2">
            <a:extLst>
              <a:ext uri="{FF2B5EF4-FFF2-40B4-BE49-F238E27FC236}">
                <a16:creationId xmlns:a16="http://schemas.microsoft.com/office/drawing/2014/main" id="{10F3CD16-59BD-4A19-9AB5-958E9DD48E1E}"/>
              </a:ext>
            </a:extLst>
          </p:cNvPr>
          <p:cNvSpPr txBox="1"/>
          <p:nvPr/>
        </p:nvSpPr>
        <p:spPr>
          <a:xfrm>
            <a:off x="1" y="-193962"/>
            <a:ext cx="12191999" cy="7195875"/>
          </a:xfrm>
          <a:prstGeom prst="rect">
            <a:avLst/>
          </a:prstGeom>
          <a:solidFill>
            <a:srgbClr val="FFFFFF">
              <a:alpha val="50196"/>
            </a:srgbClr>
          </a:solidFill>
          <a:ln>
            <a:noFill/>
          </a:ln>
        </p:spPr>
        <p:txBody>
          <a:bodyPr wrap="square" rtlCol="0">
            <a:spAutoFit/>
          </a:bodyPr>
          <a:lstStyle/>
          <a:p>
            <a:endParaRPr lang="da-DK" sz="2800" b="1" i="0" cap="all" dirty="0">
              <a:solidFill>
                <a:schemeClr val="bg2"/>
              </a:solidFill>
              <a:latin typeface="Arial"/>
              <a:cs typeface="Arial"/>
            </a:endParaRPr>
          </a:p>
        </p:txBody>
      </p:sp>
      <p:sp>
        <p:nvSpPr>
          <p:cNvPr id="2" name="Titel 1">
            <a:extLst>
              <a:ext uri="{FF2B5EF4-FFF2-40B4-BE49-F238E27FC236}">
                <a16:creationId xmlns:a16="http://schemas.microsoft.com/office/drawing/2014/main" id="{31BEFCBB-CE3C-4B07-8304-05AB9F210A56}"/>
              </a:ext>
            </a:extLst>
          </p:cNvPr>
          <p:cNvSpPr>
            <a:spLocks noGrp="1"/>
          </p:cNvSpPr>
          <p:nvPr>
            <p:ph type="ctrTitle"/>
          </p:nvPr>
        </p:nvSpPr>
        <p:spPr>
          <a:xfrm>
            <a:off x="754824" y="2330618"/>
            <a:ext cx="10682351" cy="1998176"/>
          </a:xfrm>
        </p:spPr>
        <p:txBody>
          <a:bodyPr/>
          <a:lstStyle/>
          <a:p>
            <a:pPr algn="ctr">
              <a:lnSpc>
                <a:spcPct val="150000"/>
              </a:lnSpc>
            </a:pPr>
            <a:r>
              <a:rPr lang="da-DK" sz="4400" dirty="0">
                <a:solidFill>
                  <a:srgbClr val="FC3943"/>
                </a:solidFill>
              </a:rPr>
              <a:t>HVORDAN SKAL VI</a:t>
            </a:r>
            <a:br>
              <a:rPr lang="da-DK" sz="4400" dirty="0">
                <a:solidFill>
                  <a:srgbClr val="FC3943"/>
                </a:solidFill>
              </a:rPr>
            </a:br>
            <a:r>
              <a:rPr lang="da-DK" sz="4400" dirty="0">
                <a:solidFill>
                  <a:srgbClr val="FC3943"/>
                </a:solidFill>
              </a:rPr>
              <a:t>”</a:t>
            </a:r>
            <a:r>
              <a:rPr lang="da-DK" sz="4400" dirty="0" err="1">
                <a:solidFill>
                  <a:srgbClr val="FC3943"/>
                </a:solidFill>
              </a:rPr>
              <a:t>checke</a:t>
            </a:r>
            <a:r>
              <a:rPr lang="da-DK" sz="4400" dirty="0">
                <a:solidFill>
                  <a:srgbClr val="FC3943"/>
                </a:solidFill>
              </a:rPr>
              <a:t> ind- og ud”?</a:t>
            </a:r>
          </a:p>
        </p:txBody>
      </p:sp>
    </p:spTree>
    <p:extLst>
      <p:ext uri="{BB962C8B-B14F-4D97-AF65-F5344CB8AC3E}">
        <p14:creationId xmlns:p14="http://schemas.microsoft.com/office/powerpoint/2010/main" val="25637432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89043" y="1007416"/>
            <a:ext cx="10682351" cy="528350"/>
          </a:xfrm>
        </p:spPr>
        <p:txBody>
          <a:bodyPr/>
          <a:lstStyle/>
          <a:p>
            <a:r>
              <a:rPr lang="da-DK" sz="3200" dirty="0">
                <a:solidFill>
                  <a:srgbClr val="92D050"/>
                </a:solidFill>
              </a:rPr>
              <a:t>Støtte fra en voksen</a:t>
            </a:r>
          </a:p>
        </p:txBody>
      </p:sp>
      <p:sp>
        <p:nvSpPr>
          <p:cNvPr id="3" name="Pladsholder til tekst 2"/>
          <p:cNvSpPr>
            <a:spLocks noGrp="1"/>
          </p:cNvSpPr>
          <p:nvPr>
            <p:ph type="body" sz="quarter" idx="11"/>
          </p:nvPr>
        </p:nvSpPr>
        <p:spPr>
          <a:xfrm>
            <a:off x="389773" y="1872106"/>
            <a:ext cx="5156200" cy="4187500"/>
          </a:xfrm>
        </p:spPr>
        <p:txBody>
          <a:bodyPr/>
          <a:lstStyle/>
          <a:p>
            <a:pPr marL="0" indent="0">
              <a:buNone/>
            </a:pPr>
            <a:r>
              <a:rPr lang="da-DK" dirty="0">
                <a:solidFill>
                  <a:srgbClr val="FC3943"/>
                </a:solidFill>
              </a:rPr>
              <a:t>Skriv selv ind hvordan det kommer til at fungere hos jer:</a:t>
            </a:r>
          </a:p>
          <a:p>
            <a:pPr marL="0" indent="0">
              <a:buNone/>
            </a:pPr>
            <a:endParaRPr lang="da-DK" dirty="0">
              <a:solidFill>
                <a:srgbClr val="FF0000"/>
              </a:solidFill>
            </a:endParaRPr>
          </a:p>
          <a:p>
            <a:r>
              <a:rPr lang="da-DK" dirty="0">
                <a:solidFill>
                  <a:srgbClr val="FF0000"/>
                </a:solidFill>
              </a:rPr>
              <a:t>Hvilken støtte vil der være?</a:t>
            </a:r>
            <a:br>
              <a:rPr lang="da-DK" dirty="0">
                <a:solidFill>
                  <a:srgbClr val="FF0000"/>
                </a:solidFill>
              </a:rPr>
            </a:br>
            <a:endParaRPr lang="da-DK" dirty="0">
              <a:solidFill>
                <a:srgbClr val="FF0000"/>
              </a:solidFill>
            </a:endParaRPr>
          </a:p>
          <a:p>
            <a:r>
              <a:rPr lang="da-DK" dirty="0">
                <a:solidFill>
                  <a:srgbClr val="FF0000"/>
                </a:solidFill>
              </a:rPr>
              <a:t>Bliver det individuelt eller for hele gruppen af makkerlæsere?</a:t>
            </a:r>
          </a:p>
          <a:p>
            <a:pPr marL="0" indent="0">
              <a:buNone/>
            </a:pPr>
            <a:endParaRPr lang="da-DK" dirty="0">
              <a:solidFill>
                <a:srgbClr val="FF0000"/>
              </a:solidFill>
            </a:endParaRPr>
          </a:p>
          <a:p>
            <a:r>
              <a:rPr lang="da-DK" dirty="0">
                <a:solidFill>
                  <a:srgbClr val="FF0000"/>
                </a:solidFill>
              </a:rPr>
              <a:t>Hvem står for det? </a:t>
            </a:r>
          </a:p>
        </p:txBody>
      </p:sp>
      <p:pic>
        <p:nvPicPr>
          <p:cNvPr id="6" name="Pladsholder til billede 5"/>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8103" r="29758"/>
          <a:stretch/>
        </p:blipFill>
        <p:spPr>
          <a:xfrm>
            <a:off x="5800531" y="0"/>
            <a:ext cx="6391469" cy="6858000"/>
          </a:xfrm>
        </p:spPr>
      </p:pic>
    </p:spTree>
    <p:extLst>
      <p:ext uri="{BB962C8B-B14F-4D97-AF65-F5344CB8AC3E}">
        <p14:creationId xmlns:p14="http://schemas.microsoft.com/office/powerpoint/2010/main" val="3053142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3063" y="873760"/>
            <a:ext cx="8216433" cy="5872480"/>
          </a:xfrm>
          <a:prstGeom prst="rect">
            <a:avLst/>
          </a:prstGeom>
        </p:spPr>
      </p:pic>
      <p:sp>
        <p:nvSpPr>
          <p:cNvPr id="6" name="Titel 1"/>
          <p:cNvSpPr>
            <a:spLocks noGrp="1"/>
          </p:cNvSpPr>
          <p:nvPr>
            <p:ph type="ctrTitle"/>
          </p:nvPr>
        </p:nvSpPr>
        <p:spPr>
          <a:xfrm>
            <a:off x="0" y="227964"/>
            <a:ext cx="12192000" cy="496996"/>
          </a:xfrm>
        </p:spPr>
        <p:txBody>
          <a:bodyPr/>
          <a:lstStyle/>
          <a:p>
            <a:pPr algn="ctr">
              <a:lnSpc>
                <a:spcPct val="150000"/>
              </a:lnSpc>
            </a:pPr>
            <a:r>
              <a:rPr lang="da-DK" sz="2000" dirty="0">
                <a:solidFill>
                  <a:srgbClr val="384D62"/>
                </a:solidFill>
              </a:rPr>
              <a:t>Sådan foregår det første møde…</a:t>
            </a:r>
          </a:p>
        </p:txBody>
      </p:sp>
    </p:spTree>
    <p:extLst>
      <p:ext uri="{BB962C8B-B14F-4D97-AF65-F5344CB8AC3E}">
        <p14:creationId xmlns:p14="http://schemas.microsoft.com/office/powerpoint/2010/main" val="565511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1"/>
          </p:nvPr>
        </p:nvSpPr>
        <p:spPr>
          <a:xfrm>
            <a:off x="1639659" y="1758073"/>
            <a:ext cx="8754227" cy="4389373"/>
          </a:xfrm>
        </p:spPr>
        <p:txBody>
          <a:bodyPr/>
          <a:lstStyle/>
          <a:p>
            <a:pPr marL="0" indent="0">
              <a:lnSpc>
                <a:spcPct val="150000"/>
              </a:lnSpc>
              <a:spcAft>
                <a:spcPts val="1200"/>
              </a:spcAft>
              <a:buNone/>
            </a:pPr>
            <a:r>
              <a:rPr lang="da-DK" b="1" dirty="0"/>
              <a:t>I TEGNER: </a:t>
            </a:r>
          </a:p>
          <a:p>
            <a:pPr>
              <a:spcAft>
                <a:spcPts val="600"/>
              </a:spcAft>
            </a:pPr>
            <a:r>
              <a:rPr lang="da-DK" dirty="0"/>
              <a:t>Jer selv og jeres familie </a:t>
            </a:r>
          </a:p>
          <a:p>
            <a:pPr>
              <a:spcAft>
                <a:spcPts val="600"/>
              </a:spcAft>
            </a:pPr>
            <a:r>
              <a:rPr lang="da-DK" dirty="0"/>
              <a:t>Jeres kæledyr</a:t>
            </a:r>
          </a:p>
          <a:p>
            <a:pPr>
              <a:spcAft>
                <a:spcPts val="600"/>
              </a:spcAft>
            </a:pPr>
            <a:r>
              <a:rPr lang="da-DK" dirty="0"/>
              <a:t>Ting I godt kan lide at lave </a:t>
            </a:r>
          </a:p>
          <a:p>
            <a:pPr>
              <a:spcAft>
                <a:spcPts val="600"/>
              </a:spcAft>
            </a:pPr>
            <a:r>
              <a:rPr lang="da-DK" dirty="0"/>
              <a:t>Jeres yndlingsret</a:t>
            </a:r>
          </a:p>
          <a:p>
            <a:pPr>
              <a:spcAft>
                <a:spcPts val="600"/>
              </a:spcAft>
            </a:pPr>
            <a:r>
              <a:rPr lang="da-DK" dirty="0"/>
              <a:t>Jeres yndlings bog </a:t>
            </a:r>
          </a:p>
          <a:p>
            <a:pPr>
              <a:spcAft>
                <a:spcPts val="600"/>
              </a:spcAft>
            </a:pPr>
            <a:r>
              <a:rPr lang="da-DK" dirty="0"/>
              <a:t>Jeres sommerferie </a:t>
            </a:r>
          </a:p>
          <a:p>
            <a:pPr marL="0" indent="0">
              <a:lnSpc>
                <a:spcPct val="150000"/>
              </a:lnSpc>
              <a:spcAft>
                <a:spcPts val="1200"/>
              </a:spcAft>
              <a:buNone/>
            </a:pPr>
            <a:r>
              <a:rPr lang="da-DK" dirty="0"/>
              <a:t>– Og fortæller på den måde hinanden en lille historie om jer selv.</a:t>
            </a:r>
          </a:p>
        </p:txBody>
      </p:sp>
      <p:sp>
        <p:nvSpPr>
          <p:cNvPr id="2" name="Titel 1"/>
          <p:cNvSpPr>
            <a:spLocks noGrp="1"/>
          </p:cNvSpPr>
          <p:nvPr>
            <p:ph type="ctrTitle"/>
          </p:nvPr>
        </p:nvSpPr>
        <p:spPr>
          <a:xfrm>
            <a:off x="1639659" y="892032"/>
            <a:ext cx="10682351" cy="501099"/>
          </a:xfrm>
        </p:spPr>
        <p:txBody>
          <a:bodyPr/>
          <a:lstStyle/>
          <a:p>
            <a:r>
              <a:rPr lang="da-DK" dirty="0">
                <a:solidFill>
                  <a:srgbClr val="9CB2CA"/>
                </a:solidFill>
              </a:rPr>
              <a:t>Første møde: </a:t>
            </a:r>
            <a:r>
              <a:rPr lang="da-DK" b="0" dirty="0">
                <a:solidFill>
                  <a:srgbClr val="9CB2CA"/>
                </a:solidFill>
              </a:rPr>
              <a:t>Lær hinanden at kende</a:t>
            </a:r>
          </a:p>
        </p:txBody>
      </p:sp>
      <p:pic>
        <p:nvPicPr>
          <p:cNvPr id="4" name="Billede 3"/>
          <p:cNvPicPr>
            <a:picLocks noChangeAspect="1"/>
          </p:cNvPicPr>
          <p:nvPr/>
        </p:nvPicPr>
        <p:blipFill>
          <a:blip r:embed="rId3"/>
          <a:stretch>
            <a:fillRect/>
          </a:stretch>
        </p:blipFill>
        <p:spPr>
          <a:xfrm rot="348330">
            <a:off x="6443476" y="1955134"/>
            <a:ext cx="4038435" cy="28025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31379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81596" y="1314040"/>
            <a:ext cx="10682351" cy="501099"/>
          </a:xfrm>
        </p:spPr>
        <p:txBody>
          <a:bodyPr/>
          <a:lstStyle/>
          <a:p>
            <a:r>
              <a:rPr lang="da-DK" dirty="0">
                <a:solidFill>
                  <a:srgbClr val="384D62"/>
                </a:solidFill>
              </a:rPr>
              <a:t>Hvad vil det sige at være makkerlæser?</a:t>
            </a:r>
          </a:p>
        </p:txBody>
      </p:sp>
      <p:sp>
        <p:nvSpPr>
          <p:cNvPr id="5" name="Pladsholder til tekst 4"/>
          <p:cNvSpPr>
            <a:spLocks noGrp="1"/>
          </p:cNvSpPr>
          <p:nvPr>
            <p:ph type="body" sz="quarter" idx="10"/>
          </p:nvPr>
        </p:nvSpPr>
        <p:spPr>
          <a:xfrm>
            <a:off x="781596" y="1815139"/>
            <a:ext cx="8157137" cy="4327525"/>
          </a:xfrm>
        </p:spPr>
        <p:txBody>
          <a:bodyPr>
            <a:normAutofit fontScale="77500" lnSpcReduction="20000"/>
          </a:bodyPr>
          <a:lstStyle/>
          <a:p>
            <a:pPr marL="0" indent="0">
              <a:buNone/>
            </a:pPr>
            <a:endParaRPr lang="da-DK" dirty="0"/>
          </a:p>
          <a:p>
            <a:r>
              <a:rPr lang="da-DK" dirty="0"/>
              <a:t>Du bliver sat sammen med et barn fra 1. eller 2. klasse</a:t>
            </a:r>
          </a:p>
          <a:p>
            <a:endParaRPr lang="da-DK" dirty="0"/>
          </a:p>
          <a:p>
            <a:r>
              <a:rPr lang="da-DK" dirty="0"/>
              <a:t>I læser sammen 2 gange om ugen i 16 uger</a:t>
            </a:r>
          </a:p>
          <a:p>
            <a:endParaRPr lang="da-DK" dirty="0"/>
          </a:p>
          <a:p>
            <a:r>
              <a:rPr lang="da-DK" dirty="0"/>
              <a:t>Hver læsegang varer 1 time</a:t>
            </a:r>
          </a:p>
          <a:p>
            <a:endParaRPr lang="da-DK" dirty="0"/>
          </a:p>
          <a:p>
            <a:r>
              <a:rPr lang="da-DK" dirty="0"/>
              <a:t>Du har ansvaret for, at læsningen er en god oplevelse </a:t>
            </a:r>
          </a:p>
          <a:p>
            <a:endParaRPr lang="da-DK" dirty="0"/>
          </a:p>
          <a:p>
            <a:r>
              <a:rPr lang="da-DK" dirty="0"/>
              <a:t>Du får støtte af en voksen</a:t>
            </a:r>
          </a:p>
          <a:p>
            <a:endParaRPr lang="da-DK" dirty="0"/>
          </a:p>
          <a:p>
            <a:r>
              <a:rPr lang="da-DK" dirty="0"/>
              <a:t>I læser: </a:t>
            </a:r>
            <a:r>
              <a:rPr lang="da-DK" u="sng" dirty="0">
                <a:solidFill>
                  <a:srgbClr val="FF0000"/>
                </a:solidFill>
              </a:rPr>
              <a:t>Tilføj stedet og tidspunktet for læsning her</a:t>
            </a:r>
          </a:p>
          <a:p>
            <a:endParaRPr lang="da-DK" dirty="0"/>
          </a:p>
        </p:txBody>
      </p:sp>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8733" y="2785286"/>
            <a:ext cx="2208148" cy="2208148"/>
          </a:xfrm>
          <a:prstGeom prst="rect">
            <a:avLst/>
          </a:prstGeom>
        </p:spPr>
      </p:pic>
    </p:spTree>
    <p:extLst>
      <p:ext uri="{BB962C8B-B14F-4D97-AF65-F5344CB8AC3E}">
        <p14:creationId xmlns:p14="http://schemas.microsoft.com/office/powerpoint/2010/main" val="532235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84D6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0" y="286325"/>
            <a:ext cx="12192000" cy="528350"/>
          </a:xfrm>
        </p:spPr>
        <p:txBody>
          <a:bodyPr/>
          <a:lstStyle/>
          <a:p>
            <a:pPr algn="ctr"/>
            <a:r>
              <a:rPr lang="da-DK" sz="3200" dirty="0">
                <a:solidFill>
                  <a:srgbClr val="FCBF28"/>
                </a:solidFill>
              </a:rPr>
              <a:t>Hvad er der i Din makkerlæsermappe?</a:t>
            </a:r>
          </a:p>
        </p:txBody>
      </p:sp>
      <p:sp>
        <p:nvSpPr>
          <p:cNvPr id="13" name="Tekstfelt 12"/>
          <p:cNvSpPr txBox="1"/>
          <p:nvPr/>
        </p:nvSpPr>
        <p:spPr>
          <a:xfrm>
            <a:off x="1484076" y="1126694"/>
            <a:ext cx="2521538" cy="523220"/>
          </a:xfrm>
          <a:prstGeom prst="rect">
            <a:avLst/>
          </a:prstGeom>
          <a:noFill/>
        </p:spPr>
        <p:txBody>
          <a:bodyPr wrap="square" rtlCol="0">
            <a:spAutoFit/>
          </a:bodyPr>
          <a:lstStyle/>
          <a:p>
            <a:pPr algn="ctr"/>
            <a:r>
              <a:rPr lang="da-DK" sz="1400" i="0" dirty="0">
                <a:solidFill>
                  <a:schemeClr val="bg1"/>
                </a:solidFill>
                <a:latin typeface="Arial"/>
                <a:cs typeface="Arial"/>
              </a:rPr>
              <a:t>1. En tegning af </a:t>
            </a:r>
            <a:r>
              <a:rPr lang="da-DK" sz="1400" dirty="0">
                <a:solidFill>
                  <a:schemeClr val="bg1"/>
                </a:solidFill>
                <a:latin typeface="Arial"/>
                <a:cs typeface="Arial"/>
              </a:rPr>
              <a:t>hvad du skal i løbet af </a:t>
            </a:r>
            <a:r>
              <a:rPr lang="da-DK" sz="1400" i="0" dirty="0">
                <a:solidFill>
                  <a:schemeClr val="bg1"/>
                </a:solidFill>
                <a:latin typeface="Arial"/>
                <a:cs typeface="Arial"/>
              </a:rPr>
              <a:t>en læsesession</a:t>
            </a:r>
          </a:p>
        </p:txBody>
      </p:sp>
      <p:sp>
        <p:nvSpPr>
          <p:cNvPr id="14" name="Tekstfelt 13"/>
          <p:cNvSpPr txBox="1"/>
          <p:nvPr/>
        </p:nvSpPr>
        <p:spPr>
          <a:xfrm>
            <a:off x="4624638" y="1067826"/>
            <a:ext cx="2412198" cy="523220"/>
          </a:xfrm>
          <a:prstGeom prst="rect">
            <a:avLst/>
          </a:prstGeom>
          <a:noFill/>
        </p:spPr>
        <p:txBody>
          <a:bodyPr wrap="square" rtlCol="0">
            <a:spAutoFit/>
          </a:bodyPr>
          <a:lstStyle/>
          <a:p>
            <a:pPr algn="ctr"/>
            <a:r>
              <a:rPr lang="da-DK" sz="1400" dirty="0">
                <a:solidFill>
                  <a:schemeClr val="bg1"/>
                </a:solidFill>
                <a:latin typeface="Arial"/>
                <a:cs typeface="Arial"/>
              </a:rPr>
              <a:t>2. Femfinger-testen så I kan vælge de rigtige bøger!</a:t>
            </a:r>
            <a:endParaRPr lang="da-DK" sz="1400" i="0" dirty="0">
              <a:solidFill>
                <a:schemeClr val="bg1"/>
              </a:solidFill>
              <a:latin typeface="Arial"/>
              <a:cs typeface="Arial"/>
            </a:endParaRPr>
          </a:p>
        </p:txBody>
      </p:sp>
      <p:sp>
        <p:nvSpPr>
          <p:cNvPr id="15" name="Tekstfelt 14"/>
          <p:cNvSpPr txBox="1"/>
          <p:nvPr/>
        </p:nvSpPr>
        <p:spPr>
          <a:xfrm>
            <a:off x="9368047" y="4117231"/>
            <a:ext cx="2197291" cy="523220"/>
          </a:xfrm>
          <a:prstGeom prst="rect">
            <a:avLst/>
          </a:prstGeom>
          <a:noFill/>
        </p:spPr>
        <p:txBody>
          <a:bodyPr wrap="square" rtlCol="0">
            <a:spAutoFit/>
          </a:bodyPr>
          <a:lstStyle/>
          <a:p>
            <a:pPr algn="ctr"/>
            <a:r>
              <a:rPr lang="da-DK" sz="1400" dirty="0">
                <a:solidFill>
                  <a:schemeClr val="bg1"/>
                </a:solidFill>
                <a:latin typeface="Arial"/>
                <a:cs typeface="Arial"/>
              </a:rPr>
              <a:t>9. Jeres logbog som I skal udfylde hver gang!</a:t>
            </a:r>
            <a:endParaRPr lang="da-DK" sz="1400" i="0" dirty="0">
              <a:solidFill>
                <a:schemeClr val="bg1"/>
              </a:solidFill>
              <a:latin typeface="Arial"/>
              <a:cs typeface="Arial"/>
            </a:endParaRPr>
          </a:p>
        </p:txBody>
      </p:sp>
      <p:sp>
        <p:nvSpPr>
          <p:cNvPr id="16" name="Tekstfelt 15"/>
          <p:cNvSpPr txBox="1"/>
          <p:nvPr/>
        </p:nvSpPr>
        <p:spPr>
          <a:xfrm>
            <a:off x="8354318" y="1317531"/>
            <a:ext cx="2197291" cy="307777"/>
          </a:xfrm>
          <a:prstGeom prst="rect">
            <a:avLst/>
          </a:prstGeom>
          <a:noFill/>
        </p:spPr>
        <p:txBody>
          <a:bodyPr wrap="square" rtlCol="0">
            <a:spAutoFit/>
          </a:bodyPr>
          <a:lstStyle/>
          <a:p>
            <a:pPr algn="ctr"/>
            <a:r>
              <a:rPr lang="da-DK" sz="1400" dirty="0">
                <a:solidFill>
                  <a:schemeClr val="bg1"/>
                </a:solidFill>
                <a:latin typeface="Arial"/>
                <a:cs typeface="Arial"/>
              </a:rPr>
              <a:t>3.-5. De tre læsemetoder </a:t>
            </a:r>
            <a:endParaRPr lang="da-DK" sz="1400" i="0" dirty="0">
              <a:solidFill>
                <a:schemeClr val="bg1"/>
              </a:solidFill>
              <a:latin typeface="Arial"/>
              <a:cs typeface="Arial"/>
            </a:endParaRPr>
          </a:p>
        </p:txBody>
      </p:sp>
      <p:sp>
        <p:nvSpPr>
          <p:cNvPr id="17" name="Tekstfelt 16"/>
          <p:cNvSpPr txBox="1"/>
          <p:nvPr/>
        </p:nvSpPr>
        <p:spPr>
          <a:xfrm>
            <a:off x="3113032" y="3841726"/>
            <a:ext cx="2437187" cy="307777"/>
          </a:xfrm>
          <a:prstGeom prst="rect">
            <a:avLst/>
          </a:prstGeom>
          <a:noFill/>
        </p:spPr>
        <p:txBody>
          <a:bodyPr wrap="square" rtlCol="0">
            <a:spAutoFit/>
          </a:bodyPr>
          <a:lstStyle/>
          <a:p>
            <a:pPr algn="ctr"/>
            <a:r>
              <a:rPr lang="da-DK" sz="1400" dirty="0">
                <a:solidFill>
                  <a:schemeClr val="bg1"/>
                </a:solidFill>
                <a:latin typeface="Arial"/>
                <a:cs typeface="Arial"/>
              </a:rPr>
              <a:t>7-8. Ordlegene + Alfabetet</a:t>
            </a:r>
            <a:endParaRPr lang="da-DK" sz="1400" i="0" dirty="0">
              <a:solidFill>
                <a:schemeClr val="bg1"/>
              </a:solidFill>
              <a:latin typeface="Arial"/>
              <a:cs typeface="Arial"/>
            </a:endParaRPr>
          </a:p>
        </p:txBody>
      </p:sp>
      <p:sp>
        <p:nvSpPr>
          <p:cNvPr id="18" name="Tekstfelt 17"/>
          <p:cNvSpPr txBox="1"/>
          <p:nvPr/>
        </p:nvSpPr>
        <p:spPr>
          <a:xfrm>
            <a:off x="6235512" y="3973249"/>
            <a:ext cx="2539102" cy="523220"/>
          </a:xfrm>
          <a:prstGeom prst="rect">
            <a:avLst/>
          </a:prstGeom>
          <a:noFill/>
        </p:spPr>
        <p:txBody>
          <a:bodyPr wrap="square" rtlCol="0">
            <a:spAutoFit/>
          </a:bodyPr>
          <a:lstStyle/>
          <a:p>
            <a:pPr algn="ctr"/>
            <a:r>
              <a:rPr lang="da-DK" sz="1400" dirty="0">
                <a:solidFill>
                  <a:schemeClr val="bg1"/>
                </a:solidFill>
                <a:latin typeface="Arial"/>
                <a:cs typeface="Arial"/>
              </a:rPr>
              <a:t>8. Metoder til hvad du kan gøre, hvis et ord er svært</a:t>
            </a:r>
            <a:endParaRPr lang="da-DK" sz="1400" i="0" dirty="0">
              <a:solidFill>
                <a:schemeClr val="bg1"/>
              </a:solidFill>
              <a:latin typeface="Arial"/>
              <a:cs typeface="Arial"/>
            </a:endParaRPr>
          </a:p>
        </p:txBody>
      </p:sp>
      <p:sp>
        <p:nvSpPr>
          <p:cNvPr id="22" name="Tekstfelt 21"/>
          <p:cNvSpPr txBox="1"/>
          <p:nvPr/>
        </p:nvSpPr>
        <p:spPr>
          <a:xfrm>
            <a:off x="298187" y="3608740"/>
            <a:ext cx="2495163" cy="523220"/>
          </a:xfrm>
          <a:prstGeom prst="rect">
            <a:avLst/>
          </a:prstGeom>
          <a:noFill/>
        </p:spPr>
        <p:txBody>
          <a:bodyPr wrap="square" rtlCol="0">
            <a:spAutoFit/>
          </a:bodyPr>
          <a:lstStyle/>
          <a:p>
            <a:pPr algn="ctr"/>
            <a:r>
              <a:rPr lang="da-DK" sz="1400" dirty="0">
                <a:solidFill>
                  <a:schemeClr val="bg1"/>
                </a:solidFill>
                <a:latin typeface="Arial"/>
                <a:cs typeface="Arial"/>
              </a:rPr>
              <a:t>6. Hjælp til at tale om det, I læser – før, under og efter</a:t>
            </a:r>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3050" y="1756585"/>
            <a:ext cx="1961057" cy="1591046"/>
          </a:xfrm>
          <a:prstGeom prst="rect">
            <a:avLst/>
          </a:prstGeom>
          <a:ln>
            <a:noFill/>
          </a:ln>
          <a:effectLst>
            <a:outerShdw blurRad="190500" algn="tl" rotWithShape="0">
              <a:srgbClr val="000000">
                <a:alpha val="70000"/>
              </a:srgbClr>
            </a:outerShdw>
          </a:effectLst>
        </p:spPr>
      </p:pic>
      <p:pic>
        <p:nvPicPr>
          <p:cNvPr id="11" name="Billed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34687">
            <a:off x="5226964" y="1728676"/>
            <a:ext cx="1357787" cy="1911233"/>
          </a:xfrm>
          <a:prstGeom prst="rect">
            <a:avLst/>
          </a:prstGeom>
          <a:ln>
            <a:noFill/>
          </a:ln>
          <a:effectLst>
            <a:outerShdw blurRad="190500" algn="tl" rotWithShape="0">
              <a:srgbClr val="000000">
                <a:alpha val="70000"/>
              </a:srgbClr>
            </a:outerShdw>
          </a:effectLst>
        </p:spPr>
      </p:pic>
      <p:pic>
        <p:nvPicPr>
          <p:cNvPr id="23" name="Billed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6743">
            <a:off x="9295897" y="4790401"/>
            <a:ext cx="2327512" cy="1654748"/>
          </a:xfrm>
          <a:prstGeom prst="rect">
            <a:avLst/>
          </a:prstGeom>
        </p:spPr>
      </p:pic>
      <p:pic>
        <p:nvPicPr>
          <p:cNvPr id="24" name="Billed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14775">
            <a:off x="7626289" y="1868661"/>
            <a:ext cx="1282822" cy="1814127"/>
          </a:xfrm>
          <a:prstGeom prst="rect">
            <a:avLst/>
          </a:prstGeom>
          <a:ln>
            <a:noFill/>
          </a:ln>
          <a:effectLst>
            <a:outerShdw blurRad="190500" algn="tl" rotWithShape="0">
              <a:srgbClr val="000000">
                <a:alpha val="70000"/>
              </a:srgbClr>
            </a:outerShdw>
          </a:effectLst>
        </p:spPr>
      </p:pic>
      <p:pic>
        <p:nvPicPr>
          <p:cNvPr id="25" name="Billed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3704" y="4640451"/>
            <a:ext cx="2342718" cy="1645975"/>
          </a:xfrm>
          <a:prstGeom prst="rect">
            <a:avLst/>
          </a:prstGeom>
        </p:spPr>
      </p:pic>
      <p:pic>
        <p:nvPicPr>
          <p:cNvPr id="26" name="Billed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5812" y="4281954"/>
            <a:ext cx="2261775" cy="1601227"/>
          </a:xfrm>
          <a:prstGeom prst="rect">
            <a:avLst/>
          </a:prstGeom>
          <a:ln>
            <a:noFill/>
          </a:ln>
          <a:effectLst>
            <a:outerShdw blurRad="190500" algn="tl" rotWithShape="0">
              <a:srgbClr val="000000">
                <a:alpha val="70000"/>
              </a:srgbClr>
            </a:outerShdw>
          </a:effectLst>
        </p:spPr>
      </p:pic>
      <p:pic>
        <p:nvPicPr>
          <p:cNvPr id="28" name="Billed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320665">
            <a:off x="723303" y="4336874"/>
            <a:ext cx="1434183" cy="1990615"/>
          </a:xfrm>
          <a:prstGeom prst="rect">
            <a:avLst/>
          </a:prstGeom>
          <a:ln>
            <a:noFill/>
          </a:ln>
          <a:effectLst>
            <a:outerShdw blurRad="190500" algn="tl" rotWithShape="0">
              <a:srgbClr val="000000">
                <a:alpha val="70000"/>
              </a:srgbClr>
            </a:outerShdw>
          </a:effectLst>
        </p:spPr>
      </p:pic>
      <p:pic>
        <p:nvPicPr>
          <p:cNvPr id="30" name="Billede 29"/>
          <p:cNvPicPr>
            <a:picLocks noChangeAspect="1"/>
          </p:cNvPicPr>
          <p:nvPr/>
        </p:nvPicPr>
        <p:blipFill rotWithShape="1">
          <a:blip r:embed="rId10" cstate="print">
            <a:extLst>
              <a:ext uri="{28A0092B-C50C-407E-A947-70E740481C1C}">
                <a14:useLocalDpi xmlns:a14="http://schemas.microsoft.com/office/drawing/2010/main" val="0"/>
              </a:ext>
            </a:extLst>
          </a:blip>
          <a:srcRect t="1" b="1533"/>
          <a:stretch/>
        </p:blipFill>
        <p:spPr>
          <a:xfrm>
            <a:off x="8930595" y="1769372"/>
            <a:ext cx="1298315" cy="1809343"/>
          </a:xfrm>
          <a:prstGeom prst="rect">
            <a:avLst/>
          </a:prstGeom>
          <a:ln>
            <a:noFill/>
          </a:ln>
          <a:effectLst>
            <a:outerShdw blurRad="190500" algn="tl" rotWithShape="0">
              <a:srgbClr val="000000">
                <a:alpha val="70000"/>
              </a:srgbClr>
            </a:outerShdw>
          </a:effectLst>
        </p:spPr>
      </p:pic>
      <p:pic>
        <p:nvPicPr>
          <p:cNvPr id="31" name="Billed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55024">
            <a:off x="10228347" y="1868415"/>
            <a:ext cx="1284601" cy="1812520"/>
          </a:xfrm>
          <a:prstGeom prst="rect">
            <a:avLst/>
          </a:prstGeom>
          <a:ln>
            <a:noFill/>
          </a:ln>
          <a:effectLst>
            <a:outerShdw blurRad="190500" algn="tl" rotWithShape="0">
              <a:srgbClr val="000000">
                <a:alpha val="70000"/>
              </a:srgbClr>
            </a:outerShdw>
          </a:effectLst>
        </p:spPr>
      </p:pic>
      <p:pic>
        <p:nvPicPr>
          <p:cNvPr id="10" name="Billed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604341">
            <a:off x="4548773" y="4577360"/>
            <a:ext cx="1373412" cy="19422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03062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39787" y="1077397"/>
            <a:ext cx="5656185" cy="995465"/>
          </a:xfrm>
        </p:spPr>
        <p:txBody>
          <a:bodyPr/>
          <a:lstStyle/>
          <a:p>
            <a:r>
              <a:rPr lang="da-DK" sz="4800" dirty="0">
                <a:solidFill>
                  <a:srgbClr val="FC3943"/>
                </a:solidFill>
              </a:rPr>
              <a:t>Klar til start</a:t>
            </a:r>
          </a:p>
        </p:txBody>
      </p:sp>
      <p:sp>
        <p:nvSpPr>
          <p:cNvPr id="3" name="Pladsholder til tekst 2"/>
          <p:cNvSpPr>
            <a:spLocks noGrp="1"/>
          </p:cNvSpPr>
          <p:nvPr>
            <p:ph type="body" sz="quarter" idx="11"/>
          </p:nvPr>
        </p:nvSpPr>
        <p:spPr>
          <a:xfrm>
            <a:off x="1039787" y="2072862"/>
            <a:ext cx="5156200" cy="3659188"/>
          </a:xfrm>
        </p:spPr>
        <p:txBody>
          <a:bodyPr/>
          <a:lstStyle/>
          <a:p>
            <a:endParaRPr lang="da-DK" dirty="0"/>
          </a:p>
          <a:p>
            <a:endParaRPr lang="da-DK" dirty="0"/>
          </a:p>
          <a:p>
            <a:r>
              <a:rPr lang="da-DK" dirty="0">
                <a:solidFill>
                  <a:srgbClr val="FCBF28"/>
                </a:solidFill>
              </a:rPr>
              <a:t>Tilføj dato + tidspunkt for første gang</a:t>
            </a:r>
          </a:p>
          <a:p>
            <a:endParaRPr lang="da-DK" dirty="0">
              <a:solidFill>
                <a:srgbClr val="FCBF28"/>
              </a:solidFill>
            </a:endParaRPr>
          </a:p>
          <a:p>
            <a:r>
              <a:rPr lang="da-DK" dirty="0">
                <a:solidFill>
                  <a:srgbClr val="FCBF28"/>
                </a:solidFill>
              </a:rPr>
              <a:t>Tilføj sted</a:t>
            </a:r>
          </a:p>
          <a:p>
            <a:endParaRPr lang="da-DK" dirty="0">
              <a:solidFill>
                <a:srgbClr val="FCBF28"/>
              </a:solidFill>
            </a:endParaRPr>
          </a:p>
          <a:p>
            <a:r>
              <a:rPr lang="da-DK" dirty="0">
                <a:solidFill>
                  <a:srgbClr val="FCBF28"/>
                </a:solidFill>
              </a:rPr>
              <a:t>Kontaktperson</a:t>
            </a:r>
          </a:p>
        </p:txBody>
      </p:sp>
      <p:sp>
        <p:nvSpPr>
          <p:cNvPr id="5"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chemeClr val="tx1"/>
                </a:solidFill>
                <a:effectLst/>
                <a:latin typeface="Calibri" panose="020F0502020204030204" pitchFamily="34" charset="0"/>
                <a:ea typeface="+mn-ea"/>
                <a:cs typeface="+mn-cs"/>
              </a:rPr>
              <a:t>alle får sat ord på hvad de går hjem med. </a:t>
            </a: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pic>
        <p:nvPicPr>
          <p:cNvPr id="4" name="Billede 3"/>
          <p:cNvPicPr>
            <a:picLocks noChangeAspect="1"/>
          </p:cNvPicPr>
          <p:nvPr/>
        </p:nvPicPr>
        <p:blipFill rotWithShape="1">
          <a:blip r:embed="rId3" cstate="print">
            <a:extLst>
              <a:ext uri="{28A0092B-C50C-407E-A947-70E740481C1C}">
                <a14:useLocalDpi xmlns:a14="http://schemas.microsoft.com/office/drawing/2010/main" val="0"/>
              </a:ext>
            </a:extLst>
          </a:blip>
          <a:srcRect l="29312" r="14392"/>
          <a:stretch/>
        </p:blipFill>
        <p:spPr>
          <a:xfrm>
            <a:off x="6400801" y="0"/>
            <a:ext cx="5791200" cy="6858000"/>
          </a:xfrm>
          <a:prstGeom prst="rect">
            <a:avLst/>
          </a:prstGeom>
        </p:spPr>
      </p:pic>
    </p:spTree>
    <p:extLst>
      <p:ext uri="{BB962C8B-B14F-4D97-AF65-F5344CB8AC3E}">
        <p14:creationId xmlns:p14="http://schemas.microsoft.com/office/powerpoint/2010/main" val="2331217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ctrTitle"/>
          </p:nvPr>
        </p:nvSpPr>
        <p:spPr>
          <a:xfrm>
            <a:off x="0" y="95884"/>
            <a:ext cx="12192000" cy="496996"/>
          </a:xfrm>
        </p:spPr>
        <p:txBody>
          <a:bodyPr/>
          <a:lstStyle/>
          <a:p>
            <a:pPr algn="ctr">
              <a:lnSpc>
                <a:spcPct val="150000"/>
              </a:lnSpc>
            </a:pPr>
            <a:r>
              <a:rPr lang="da-DK" sz="2000" dirty="0">
                <a:solidFill>
                  <a:srgbClr val="FCBF28"/>
                </a:solidFill>
              </a:rPr>
              <a:t>Sådan foregår en læsesession…</a:t>
            </a:r>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061" y="933060"/>
            <a:ext cx="6173878" cy="5653037"/>
          </a:xfrm>
          <a:prstGeom prst="rect">
            <a:avLst/>
          </a:prstGeom>
        </p:spPr>
      </p:pic>
    </p:spTree>
    <p:extLst>
      <p:ext uri="{BB962C8B-B14F-4D97-AF65-F5344CB8AC3E}">
        <p14:creationId xmlns:p14="http://schemas.microsoft.com/office/powerpoint/2010/main" val="4188474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246628" y="763741"/>
            <a:ext cx="10682351" cy="528350"/>
          </a:xfrm>
        </p:spPr>
        <p:txBody>
          <a:bodyPr/>
          <a:lstStyle/>
          <a:p>
            <a:pPr lvl="0"/>
            <a:r>
              <a:rPr lang="da-DK" dirty="0"/>
              <a:t>Hvad får </a:t>
            </a:r>
            <a:r>
              <a:rPr lang="da-DK" dirty="0">
                <a:solidFill>
                  <a:srgbClr val="92D050"/>
                </a:solidFill>
              </a:rPr>
              <a:t>du</a:t>
            </a:r>
            <a:r>
              <a:rPr lang="da-DK" dirty="0"/>
              <a:t> ud af det?</a:t>
            </a:r>
          </a:p>
        </p:txBody>
      </p:sp>
      <p:sp>
        <p:nvSpPr>
          <p:cNvPr id="5" name="Pladsholder til tekst 4"/>
          <p:cNvSpPr>
            <a:spLocks noGrp="1"/>
          </p:cNvSpPr>
          <p:nvPr>
            <p:ph type="body" sz="quarter" idx="10"/>
          </p:nvPr>
        </p:nvSpPr>
        <p:spPr>
          <a:xfrm>
            <a:off x="2246163" y="1631667"/>
            <a:ext cx="8737524" cy="4470400"/>
          </a:xfrm>
        </p:spPr>
        <p:txBody>
          <a:bodyPr>
            <a:normAutofit fontScale="70000" lnSpcReduction="20000"/>
          </a:bodyPr>
          <a:lstStyle/>
          <a:p>
            <a:pPr marL="0" indent="0">
              <a:lnSpc>
                <a:spcPct val="120000"/>
              </a:lnSpc>
              <a:buNone/>
            </a:pPr>
            <a:r>
              <a:rPr lang="da-DK" b="1" dirty="0"/>
              <a:t>Fagligt:</a:t>
            </a:r>
            <a:r>
              <a:rPr lang="da-DK" dirty="0"/>
              <a:t> </a:t>
            </a:r>
          </a:p>
          <a:p>
            <a:pPr>
              <a:lnSpc>
                <a:spcPct val="120000"/>
              </a:lnSpc>
            </a:pPr>
            <a:r>
              <a:rPr lang="da-DK" sz="2600" dirty="0"/>
              <a:t>Du lærer noget om at læse, som du også selv kan bruge i skolen</a:t>
            </a:r>
          </a:p>
          <a:p>
            <a:pPr>
              <a:lnSpc>
                <a:spcPct val="120000"/>
              </a:lnSpc>
            </a:pPr>
            <a:r>
              <a:rPr lang="da-DK" sz="2600" dirty="0"/>
              <a:t>Du bliver god til at hjælpe andre, der er yngre end dig selv, med at lære noget nyt</a:t>
            </a:r>
          </a:p>
          <a:p>
            <a:pPr>
              <a:lnSpc>
                <a:spcPct val="120000"/>
              </a:lnSpc>
            </a:pPr>
            <a:r>
              <a:rPr lang="da-DK" sz="2600" dirty="0"/>
              <a:t>Du lærer at have et fritidsjob</a:t>
            </a:r>
          </a:p>
          <a:p>
            <a:pPr lvl="1">
              <a:lnSpc>
                <a:spcPct val="120000"/>
              </a:lnSpc>
            </a:pPr>
            <a:endParaRPr lang="da-DK" dirty="0"/>
          </a:p>
          <a:p>
            <a:pPr marL="0" indent="0">
              <a:lnSpc>
                <a:spcPct val="120000"/>
              </a:lnSpc>
              <a:buNone/>
            </a:pPr>
            <a:r>
              <a:rPr lang="da-DK" b="1" dirty="0"/>
              <a:t>Personligt: </a:t>
            </a:r>
          </a:p>
          <a:p>
            <a:pPr>
              <a:lnSpc>
                <a:spcPct val="120000"/>
              </a:lnSpc>
            </a:pPr>
            <a:r>
              <a:rPr lang="da-DK" sz="2600" dirty="0"/>
              <a:t>Du gør en god gerning og hjælper en yngre elev</a:t>
            </a:r>
          </a:p>
          <a:p>
            <a:pPr>
              <a:lnSpc>
                <a:spcPct val="120000"/>
              </a:lnSpc>
            </a:pPr>
            <a:r>
              <a:rPr lang="da-DK" sz="2600" dirty="0"/>
              <a:t>Du prøver at være en rollemodel for et andet barn</a:t>
            </a:r>
          </a:p>
          <a:p>
            <a:pPr>
              <a:lnSpc>
                <a:spcPct val="120000"/>
              </a:lnSpc>
            </a:pPr>
            <a:r>
              <a:rPr lang="da-DK" sz="2600" dirty="0"/>
              <a:t>Du lærer at tage ansvar og at være tålmodig og forstående</a:t>
            </a:r>
          </a:p>
          <a:p>
            <a:pPr marL="457200" lvl="1" indent="0">
              <a:lnSpc>
                <a:spcPct val="120000"/>
              </a:lnSpc>
              <a:buNone/>
            </a:pPr>
            <a:endParaRPr lang="da-DK" dirty="0"/>
          </a:p>
          <a:p>
            <a:pPr marL="0" indent="0">
              <a:lnSpc>
                <a:spcPct val="120000"/>
              </a:lnSpc>
              <a:buNone/>
            </a:pPr>
            <a:r>
              <a:rPr lang="da-DK" b="1" dirty="0"/>
              <a:t>Økonomisk: </a:t>
            </a:r>
          </a:p>
          <a:p>
            <a:pPr>
              <a:lnSpc>
                <a:spcPct val="120000"/>
              </a:lnSpc>
            </a:pPr>
            <a:r>
              <a:rPr lang="da-DK" sz="2600" dirty="0"/>
              <a:t>Du får løn </a:t>
            </a:r>
          </a:p>
        </p:txBody>
      </p:sp>
    </p:spTree>
    <p:extLst>
      <p:ext uri="{BB962C8B-B14F-4D97-AF65-F5344CB8AC3E}">
        <p14:creationId xmlns:p14="http://schemas.microsoft.com/office/powerpoint/2010/main" val="314614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5">
                                            <p:txEl>
                                              <p:pRg st="6" end="6"/>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xEl>
                                              <p:pRg st="10" end="10"/>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bwMode="auto">
          <a:xfrm>
            <a:off x="2359560" y="755159"/>
            <a:ext cx="10682351" cy="96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l" defTabSz="457200" rtl="0" eaLnBrk="1" fontAlgn="base" hangingPunct="1">
              <a:lnSpc>
                <a:spcPts val="3400"/>
              </a:lnSpc>
              <a:spcBef>
                <a:spcPct val="0"/>
              </a:spcBef>
              <a:spcAft>
                <a:spcPct val="0"/>
              </a:spcAft>
              <a:defRPr sz="2800" b="1" i="0" kern="1200" cap="all" spc="0" baseline="0">
                <a:solidFill>
                  <a:schemeClr val="bg2"/>
                </a:solidFill>
                <a:latin typeface="Arial"/>
                <a:ea typeface="ＭＳ Ｐゴシック" charset="0"/>
                <a:cs typeface="Arial"/>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da-DK" dirty="0"/>
              <a:t>Hvad får </a:t>
            </a:r>
            <a:r>
              <a:rPr lang="da-DK" dirty="0">
                <a:solidFill>
                  <a:srgbClr val="92D050"/>
                </a:solidFill>
              </a:rPr>
              <a:t>Din læsemakker</a:t>
            </a:r>
            <a:r>
              <a:rPr lang="da-DK" dirty="0">
                <a:solidFill>
                  <a:srgbClr val="FF0000"/>
                </a:solidFill>
              </a:rPr>
              <a:t> </a:t>
            </a:r>
            <a:r>
              <a:rPr lang="da-DK" dirty="0"/>
              <a:t>få ud af det?</a:t>
            </a:r>
            <a:br>
              <a:rPr lang="da-DK" dirty="0"/>
            </a:br>
            <a:endParaRPr lang="da-DK" dirty="0"/>
          </a:p>
        </p:txBody>
      </p:sp>
      <p:sp>
        <p:nvSpPr>
          <p:cNvPr id="6" name="Pladsholder til tekst 4"/>
          <p:cNvSpPr txBox="1">
            <a:spLocks/>
          </p:cNvSpPr>
          <p:nvPr/>
        </p:nvSpPr>
        <p:spPr bwMode="auto">
          <a:xfrm>
            <a:off x="2359560" y="1588099"/>
            <a:ext cx="9641417" cy="4203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1" fontAlgn="base" hangingPunct="1">
              <a:spcBef>
                <a:spcPct val="20000"/>
              </a:spcBef>
              <a:spcAft>
                <a:spcPct val="0"/>
              </a:spcAft>
              <a:buFont typeface="Arial" charset="0"/>
              <a:buChar char="•"/>
              <a:defRPr sz="2800" b="0" i="0" kern="1200">
                <a:solidFill>
                  <a:schemeClr val="bg2"/>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800" b="0" i="0" kern="1200">
                <a:solidFill>
                  <a:schemeClr val="bg2"/>
                </a:solidFill>
                <a:latin typeface="Helvetica Neue Light"/>
                <a:ea typeface="ＭＳ Ｐゴシック" charset="0"/>
                <a:cs typeface="Helvetica Neue Light"/>
              </a:defRPr>
            </a:lvl2pPr>
            <a:lvl3pPr marL="1143000" indent="-228600" algn="l" defTabSz="457200" rtl="0" eaLnBrk="1" fontAlgn="base" hangingPunct="1">
              <a:spcBef>
                <a:spcPct val="20000"/>
              </a:spcBef>
              <a:spcAft>
                <a:spcPct val="0"/>
              </a:spcAft>
              <a:buFont typeface="Arial" charset="0"/>
              <a:buChar char="•"/>
              <a:defRPr sz="2400" b="0" i="0" kern="1200">
                <a:solidFill>
                  <a:schemeClr val="bg2"/>
                </a:solidFill>
                <a:latin typeface="Helvetica Neue Light"/>
                <a:ea typeface="ＭＳ Ｐゴシック" charset="0"/>
                <a:cs typeface="Helvetica Neue Light"/>
              </a:defRPr>
            </a:lvl3pPr>
            <a:lvl4pPr marL="1600200" indent="-228600" algn="l" defTabSz="457200" rtl="0" eaLnBrk="1" fontAlgn="base" hangingPunct="1">
              <a:spcBef>
                <a:spcPct val="20000"/>
              </a:spcBef>
              <a:spcAft>
                <a:spcPct val="0"/>
              </a:spcAft>
              <a:buFont typeface="Arial" charset="0"/>
              <a:buChar char="–"/>
              <a:defRPr sz="2000" b="0" i="0" kern="1200">
                <a:solidFill>
                  <a:schemeClr val="bg2"/>
                </a:solidFill>
                <a:latin typeface="Helvetica Neue Light"/>
                <a:ea typeface="ＭＳ Ｐゴシック" charset="0"/>
                <a:cs typeface="Helvetica Neue Light"/>
              </a:defRPr>
            </a:lvl4pPr>
            <a:lvl5pPr marL="2057400" indent="-228600" algn="l" defTabSz="457200" rtl="0" eaLnBrk="1" fontAlgn="base" hangingPunct="1">
              <a:spcBef>
                <a:spcPct val="20000"/>
              </a:spcBef>
              <a:spcAft>
                <a:spcPct val="0"/>
              </a:spcAft>
              <a:buFont typeface="Arial" charset="0"/>
              <a:buChar char="»"/>
              <a:defRPr sz="2000" b="0" i="0" kern="1200">
                <a:solidFill>
                  <a:schemeClr val="bg2"/>
                </a:solidFill>
                <a:latin typeface="Helvetica Neue Light"/>
                <a:ea typeface="ＭＳ Ｐゴシック" charset="0"/>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da-DK" sz="2000" b="1" dirty="0"/>
              <a:t>Fagligt: 	</a:t>
            </a:r>
          </a:p>
          <a:p>
            <a:r>
              <a:rPr lang="da-DK" sz="2000" dirty="0"/>
              <a:t>Bliver bedre til at læse </a:t>
            </a:r>
          </a:p>
          <a:p>
            <a:r>
              <a:rPr lang="da-DK" sz="2000" dirty="0"/>
              <a:t>Får nemmere ved skolen </a:t>
            </a:r>
          </a:p>
          <a:p>
            <a:pPr marL="0" indent="0">
              <a:buFont typeface="Arial" charset="0"/>
              <a:buNone/>
            </a:pPr>
            <a:endParaRPr lang="da-DK" sz="2000" dirty="0"/>
          </a:p>
          <a:p>
            <a:pPr marL="0" indent="0">
              <a:buFont typeface="Arial" charset="0"/>
              <a:buNone/>
            </a:pPr>
            <a:r>
              <a:rPr lang="da-DK" sz="2000" b="1" dirty="0"/>
              <a:t>Personligt</a:t>
            </a:r>
            <a:r>
              <a:rPr lang="da-DK" sz="2000" dirty="0"/>
              <a:t>:	</a:t>
            </a:r>
          </a:p>
          <a:p>
            <a:r>
              <a:rPr lang="da-DK" sz="2000" dirty="0"/>
              <a:t>Bliver gladere for at læse</a:t>
            </a:r>
          </a:p>
          <a:p>
            <a:r>
              <a:rPr lang="da-DK" sz="2000" dirty="0"/>
              <a:t>Tror mere på sig selv</a:t>
            </a:r>
          </a:p>
          <a:p>
            <a:pPr marL="0" indent="0">
              <a:buFont typeface="Arial" charset="0"/>
              <a:buNone/>
            </a:pPr>
            <a:endParaRPr lang="da-DK" sz="2000" b="1" dirty="0"/>
          </a:p>
          <a:p>
            <a:pPr marL="0" indent="0">
              <a:buFont typeface="Arial" charset="0"/>
              <a:buNone/>
            </a:pPr>
            <a:r>
              <a:rPr lang="da-DK" sz="2000" b="1" dirty="0"/>
              <a:t>Socialt: 	</a:t>
            </a:r>
          </a:p>
          <a:p>
            <a:r>
              <a:rPr lang="da-DK" sz="2000" dirty="0"/>
              <a:t>Sjovt at være sammen med en, der er ældre</a:t>
            </a:r>
          </a:p>
          <a:p>
            <a:r>
              <a:rPr lang="da-DK" sz="2000" dirty="0"/>
              <a:t>Får en de ser op til!</a:t>
            </a:r>
          </a:p>
          <a:p>
            <a:pPr marL="57150" indent="0">
              <a:lnSpc>
                <a:spcPct val="200000"/>
              </a:lnSpc>
              <a:buFont typeface="Arial" charset="0"/>
              <a:buNone/>
            </a:pPr>
            <a:endParaRPr lang="da-DK" sz="2400" dirty="0"/>
          </a:p>
        </p:txBody>
      </p:sp>
    </p:spTree>
    <p:extLst>
      <p:ext uri="{BB962C8B-B14F-4D97-AF65-F5344CB8AC3E}">
        <p14:creationId xmlns:p14="http://schemas.microsoft.com/office/powerpoint/2010/main" val="354497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8263" y="670506"/>
            <a:ext cx="10682351" cy="964367"/>
          </a:xfrm>
        </p:spPr>
        <p:txBody>
          <a:bodyPr/>
          <a:lstStyle/>
          <a:p>
            <a:r>
              <a:rPr lang="da-DK" sz="3600" dirty="0">
                <a:solidFill>
                  <a:srgbClr val="9CB2CA"/>
                </a:solidFill>
              </a:rPr>
              <a:t>Dit ansvar som </a:t>
            </a:r>
            <a:br>
              <a:rPr lang="da-DK" sz="3600" dirty="0">
                <a:solidFill>
                  <a:srgbClr val="9CB2CA"/>
                </a:solidFill>
              </a:rPr>
            </a:br>
            <a:r>
              <a:rPr lang="da-DK" sz="3600" dirty="0">
                <a:solidFill>
                  <a:srgbClr val="9CB2CA"/>
                </a:solidFill>
              </a:rPr>
              <a:t>læsemakker</a:t>
            </a:r>
          </a:p>
        </p:txBody>
      </p:sp>
      <p:sp>
        <p:nvSpPr>
          <p:cNvPr id="3" name="Pladsholder til tekst 2"/>
          <p:cNvSpPr>
            <a:spLocks noGrp="1"/>
          </p:cNvSpPr>
          <p:nvPr>
            <p:ph type="body" sz="quarter" idx="11"/>
          </p:nvPr>
        </p:nvSpPr>
        <p:spPr>
          <a:xfrm>
            <a:off x="758262" y="2105246"/>
            <a:ext cx="5341175" cy="3552603"/>
          </a:xfrm>
        </p:spPr>
        <p:txBody>
          <a:bodyPr/>
          <a:lstStyle/>
          <a:p>
            <a:pPr defTabSz="914400" fontAlgn="auto">
              <a:lnSpc>
                <a:spcPct val="150000"/>
              </a:lnSpc>
              <a:spcBef>
                <a:spcPts val="0"/>
              </a:spcBef>
              <a:spcAft>
                <a:spcPts val="0"/>
              </a:spcAft>
              <a:defRPr/>
            </a:pPr>
            <a:r>
              <a:rPr lang="da-DK" sz="2800" dirty="0"/>
              <a:t>Møde hver gang – til tiden</a:t>
            </a:r>
          </a:p>
          <a:p>
            <a:pPr defTabSz="914400" fontAlgn="auto">
              <a:lnSpc>
                <a:spcPct val="150000"/>
              </a:lnSpc>
              <a:spcBef>
                <a:spcPts val="0"/>
              </a:spcBef>
              <a:spcAft>
                <a:spcPts val="0"/>
              </a:spcAft>
              <a:defRPr/>
            </a:pPr>
            <a:r>
              <a:rPr lang="da-DK" sz="2800" dirty="0"/>
              <a:t>Holde fokus på læsning</a:t>
            </a:r>
          </a:p>
          <a:p>
            <a:pPr defTabSz="914400" fontAlgn="auto">
              <a:lnSpc>
                <a:spcPct val="150000"/>
              </a:lnSpc>
              <a:spcBef>
                <a:spcPts val="0"/>
              </a:spcBef>
              <a:spcAft>
                <a:spcPts val="0"/>
              </a:spcAft>
              <a:defRPr/>
            </a:pPr>
            <a:r>
              <a:rPr lang="da-DK" sz="2800" dirty="0"/>
              <a:t>Skabe god stemning</a:t>
            </a:r>
          </a:p>
          <a:p>
            <a:pPr defTabSz="914400" fontAlgn="auto">
              <a:lnSpc>
                <a:spcPct val="150000"/>
              </a:lnSpc>
              <a:spcBef>
                <a:spcPts val="0"/>
              </a:spcBef>
              <a:spcAft>
                <a:spcPts val="0"/>
              </a:spcAft>
              <a:defRPr/>
            </a:pPr>
            <a:r>
              <a:rPr lang="da-DK" sz="2800" dirty="0"/>
              <a:t>Giv din makkerlæser ros</a:t>
            </a:r>
          </a:p>
          <a:p>
            <a:pPr defTabSz="914400" fontAlgn="auto">
              <a:lnSpc>
                <a:spcPct val="150000"/>
              </a:lnSpc>
              <a:spcBef>
                <a:spcPts val="0"/>
              </a:spcBef>
              <a:spcAft>
                <a:spcPts val="0"/>
              </a:spcAft>
              <a:defRPr/>
            </a:pPr>
            <a:r>
              <a:rPr lang="da-DK" sz="2800" dirty="0"/>
              <a:t>Være en god rollemodel</a:t>
            </a:r>
          </a:p>
        </p:txBody>
      </p:sp>
      <p:pic>
        <p:nvPicPr>
          <p:cNvPr id="5" name="Pladsholder til billede 4"/>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t="26164" r="32178" b="26164"/>
          <a:stretch/>
        </p:blipFill>
        <p:spPr>
          <a:xfrm>
            <a:off x="5748109" y="0"/>
            <a:ext cx="6502986" cy="6858000"/>
          </a:xfrm>
        </p:spPr>
      </p:pic>
    </p:spTree>
    <p:extLst>
      <p:ext uri="{BB962C8B-B14F-4D97-AF65-F5344CB8AC3E}">
        <p14:creationId xmlns:p14="http://schemas.microsoft.com/office/powerpoint/2010/main" val="196386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rotWithShape="1">
          <a:blip r:embed="rId3" cstate="print">
            <a:extLst>
              <a:ext uri="{28A0092B-C50C-407E-A947-70E740481C1C}">
                <a14:useLocalDpi xmlns:a14="http://schemas.microsoft.com/office/drawing/2010/main" val="0"/>
              </a:ext>
            </a:extLst>
          </a:blip>
          <a:srcRect t="6438" b="6661"/>
          <a:stretch/>
        </p:blipFill>
        <p:spPr>
          <a:xfrm>
            <a:off x="4643" y="-111967"/>
            <a:ext cx="12192000" cy="7063273"/>
          </a:xfrm>
          <a:prstGeom prst="rect">
            <a:avLst/>
          </a:prstGeom>
        </p:spPr>
      </p:pic>
      <p:sp>
        <p:nvSpPr>
          <p:cNvPr id="2" name="Titel 1"/>
          <p:cNvSpPr>
            <a:spLocks noGrp="1"/>
          </p:cNvSpPr>
          <p:nvPr>
            <p:ph type="ctrTitle"/>
          </p:nvPr>
        </p:nvSpPr>
        <p:spPr>
          <a:xfrm>
            <a:off x="759468" y="2516281"/>
            <a:ext cx="10682351" cy="1824923"/>
          </a:xfrm>
        </p:spPr>
        <p:txBody>
          <a:bodyPr/>
          <a:lstStyle/>
          <a:p>
            <a:pPr algn="ctr">
              <a:lnSpc>
                <a:spcPct val="150000"/>
              </a:lnSpc>
            </a:pPr>
            <a:r>
              <a:rPr lang="da-DK" sz="4000" dirty="0">
                <a:solidFill>
                  <a:schemeClr val="bg1"/>
                </a:solidFill>
              </a:rPr>
              <a:t>Redskaber til </a:t>
            </a:r>
            <a:br>
              <a:rPr lang="da-DK" sz="4000" dirty="0">
                <a:solidFill>
                  <a:schemeClr val="bg1"/>
                </a:solidFill>
              </a:rPr>
            </a:br>
            <a:r>
              <a:rPr lang="da-DK" sz="4000" dirty="0">
                <a:solidFill>
                  <a:schemeClr val="bg1"/>
                </a:solidFill>
              </a:rPr>
              <a:t>Makkerlæsningen</a:t>
            </a:r>
          </a:p>
        </p:txBody>
      </p:sp>
    </p:spTree>
    <p:extLst>
      <p:ext uri="{BB962C8B-B14F-4D97-AF65-F5344CB8AC3E}">
        <p14:creationId xmlns:p14="http://schemas.microsoft.com/office/powerpoint/2010/main" val="1004148617"/>
      </p:ext>
    </p:extLst>
  </p:cSld>
  <p:clrMapOvr>
    <a:masterClrMapping/>
  </p:clrMapOvr>
</p:sld>
</file>

<file path=ppt/theme/theme1.xml><?xml version="1.0" encoding="utf-8"?>
<a:theme xmlns:a="http://schemas.openxmlformats.org/drawingml/2006/main" name="CFBU">
  <a:themeElements>
    <a:clrScheme name="CFBU 2014">
      <a:dk1>
        <a:srgbClr val="FFFFFF"/>
      </a:dk1>
      <a:lt1>
        <a:sysClr val="window" lastClr="FFFFFF"/>
      </a:lt1>
      <a:dk2>
        <a:srgbClr val="000000"/>
      </a:dk2>
      <a:lt2>
        <a:srgbClr val="000000"/>
      </a:lt2>
      <a:accent1>
        <a:srgbClr val="7A93A5"/>
      </a:accent1>
      <a:accent2>
        <a:srgbClr val="F0AA34"/>
      </a:accent2>
      <a:accent3>
        <a:srgbClr val="D32B3A"/>
      </a:accent3>
      <a:accent4>
        <a:srgbClr val="61B04C"/>
      </a:accent4>
      <a:accent5>
        <a:srgbClr val="263541"/>
      </a:accent5>
      <a:accent6>
        <a:srgbClr val="CCCCCC"/>
      </a:accent6>
      <a:hlink>
        <a:srgbClr val="CCCCCC"/>
      </a:hlink>
      <a:folHlink>
        <a:srgbClr val="FFFFFF"/>
      </a:folHlink>
    </a:clrScheme>
    <a:fontScheme name="Kontor 2">
      <a:majorFont>
        <a:latin typeface="Helvetica Neue"/>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Neue"/>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800" b="1" i="0" cap="all" dirty="0" smtClean="0">
            <a:solidFill>
              <a:schemeClr val="bg2"/>
            </a:solidFill>
            <a:latin typeface="Arial"/>
            <a:cs typeface="Arial"/>
          </a:defRPr>
        </a:defPPr>
      </a:lstStyle>
    </a:txDef>
  </a:objectDefaults>
  <a:extraClrSchemeLst/>
  <a:extLst>
    <a:ext uri="{05A4C25C-085E-4340-85A3-A5531E510DB2}">
      <thm15:themeFamily xmlns:thm15="http://schemas.microsoft.com/office/thememl/2012/main" name="CFBU" id="{A99BA56C-FC2E-40D6-A020-39B43C9BDE97}" vid="{FDC08ADF-A2A9-4F7A-BD91-11BC43073F5F}"/>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3843</TotalTime>
  <Words>8559</Words>
  <Application>Microsoft Office PowerPoint</Application>
  <PresentationFormat>Widescreen</PresentationFormat>
  <Paragraphs>754</Paragraphs>
  <Slides>41</Slides>
  <Notes>41</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41</vt:i4>
      </vt:variant>
    </vt:vector>
  </HeadingPairs>
  <TitlesOfParts>
    <vt:vector size="47" baseType="lpstr">
      <vt:lpstr>Arial</vt:lpstr>
      <vt:lpstr>Calibri</vt:lpstr>
      <vt:lpstr>Helvetica Neue</vt:lpstr>
      <vt:lpstr>Helvetica Neue Light</vt:lpstr>
      <vt:lpstr>HelveticaNeueLT Std Lt</vt:lpstr>
      <vt:lpstr>CFBU</vt:lpstr>
      <vt:lpstr>PowerPoint-præsentation</vt:lpstr>
      <vt:lpstr>PowerPoint-præsentation</vt:lpstr>
      <vt:lpstr>PRÆSENTATION  &amp; ENEGIZER </vt:lpstr>
      <vt:lpstr>Hvad vil det sige at være makkerlæser?</vt:lpstr>
      <vt:lpstr>Sådan foregår en læsesession…</vt:lpstr>
      <vt:lpstr>Hvad får du ud af det?</vt:lpstr>
      <vt:lpstr>PowerPoint-præsentation</vt:lpstr>
      <vt:lpstr>Dit ansvar som  læsemakker</vt:lpstr>
      <vt:lpstr>Redskaber til  Makkerlæsningen</vt:lpstr>
      <vt:lpstr>Vælg den rigtige bog</vt:lpstr>
      <vt:lpstr>Vælg den rigtige bog: femfinger-testen</vt:lpstr>
      <vt:lpstr>ØVELSE: FEMFINGER-TESTEN</vt:lpstr>
      <vt:lpstr>Læsemetoden: Lyt og læs</vt:lpstr>
      <vt:lpstr>Læsemetoden: Tandemlæsning</vt:lpstr>
      <vt:lpstr>Læsemetoden: Punktum til punktum</vt:lpstr>
      <vt:lpstr>TO Generelle regler for læsning</vt:lpstr>
      <vt:lpstr>HVAD GØR MAN SÅ, HVIS Det STADIG ER SVÆRT, EFTER MAN HAR VENTET 5 sekunder?</vt:lpstr>
      <vt:lpstr>Al-   fa-   bet-   et</vt:lpstr>
      <vt:lpstr>ROLLESPIL</vt:lpstr>
      <vt:lpstr> Øvelse i lyt og læs</vt:lpstr>
      <vt:lpstr>Øvelse i tandemlæsning</vt:lpstr>
      <vt:lpstr>Øvelse i punktum til punktum</vt:lpstr>
      <vt:lpstr>PAUSE</vt:lpstr>
      <vt:lpstr>Hvordan lærer man at læse?</vt:lpstr>
      <vt:lpstr>Snak om det I læser - før, under og efter</vt:lpstr>
      <vt:lpstr>Fællesøvelse: HVAD kan MAN snakke om?</vt:lpstr>
      <vt:lpstr>Øvelse i at snakke om det i læser</vt:lpstr>
      <vt:lpstr>Logbogen – hvordan og hvorfor?</vt:lpstr>
      <vt:lpstr>PowerPoint-præsentation</vt:lpstr>
      <vt:lpstr>PowerPoint-præsentation</vt:lpstr>
      <vt:lpstr>PAUSE</vt:lpstr>
      <vt:lpstr>Et godt og trygt læsemiljø</vt:lpstr>
      <vt:lpstr>Eksempler på ros</vt:lpstr>
      <vt:lpstr>Når Koncentrationen svigter…</vt:lpstr>
      <vt:lpstr>PowerPoint-præsentation</vt:lpstr>
      <vt:lpstr>HVORDAN SKAL VI ”checke ind- og ud”?</vt:lpstr>
      <vt:lpstr>Støtte fra en voksen</vt:lpstr>
      <vt:lpstr>Sådan foregår det første møde…</vt:lpstr>
      <vt:lpstr>Første møde: Lær hinanden at kende</vt:lpstr>
      <vt:lpstr>Hvad er der i Din makkerlæsermappe?</vt:lpstr>
      <vt:lpstr>Klar til start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Helle Nielsen</dc:creator>
  <cp:lastModifiedBy>Mille Vang Hansen</cp:lastModifiedBy>
  <cp:revision>317</cp:revision>
  <dcterms:created xsi:type="dcterms:W3CDTF">2019-06-26T13:29:54Z</dcterms:created>
  <dcterms:modified xsi:type="dcterms:W3CDTF">2020-07-22T09:21:31Z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2235750</vt:lpwstr>
  </property>
  <property fmtid="{D5CDD505-2E9C-101B-9397-08002B2CF9AE}" pid="3" name="NXPowerLiteSettings">
    <vt:lpwstr>C7000400038000</vt:lpwstr>
  </property>
  <property fmtid="{D5CDD505-2E9C-101B-9397-08002B2CF9AE}" pid="4" name="NXPowerLiteVersion">
    <vt:lpwstr>S8.2.3</vt:lpwstr>
  </property>
</Properties>
</file>